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45"/>
  </p:notesMasterIdLst>
  <p:sldIdLst>
    <p:sldId id="256" r:id="rId3"/>
    <p:sldId id="326" r:id="rId4"/>
    <p:sldId id="257" r:id="rId5"/>
    <p:sldId id="258" r:id="rId6"/>
    <p:sldId id="259" r:id="rId7"/>
    <p:sldId id="260" r:id="rId8"/>
    <p:sldId id="261" r:id="rId9"/>
    <p:sldId id="262" r:id="rId10"/>
    <p:sldId id="263" r:id="rId11"/>
    <p:sldId id="264" r:id="rId12"/>
    <p:sldId id="286" r:id="rId13"/>
    <p:sldId id="287" r:id="rId14"/>
    <p:sldId id="322" r:id="rId15"/>
    <p:sldId id="266" r:id="rId16"/>
    <p:sldId id="267" r:id="rId17"/>
    <p:sldId id="268" r:id="rId18"/>
    <p:sldId id="269" r:id="rId19"/>
    <p:sldId id="271" r:id="rId20"/>
    <p:sldId id="323" r:id="rId21"/>
    <p:sldId id="270" r:id="rId22"/>
    <p:sldId id="272" r:id="rId23"/>
    <p:sldId id="321" r:id="rId24"/>
    <p:sldId id="275" r:id="rId25"/>
    <p:sldId id="288" r:id="rId26"/>
    <p:sldId id="289" r:id="rId27"/>
    <p:sldId id="327" r:id="rId28"/>
    <p:sldId id="293" r:id="rId29"/>
    <p:sldId id="294" r:id="rId30"/>
    <p:sldId id="290" r:id="rId31"/>
    <p:sldId id="291" r:id="rId32"/>
    <p:sldId id="320" r:id="rId33"/>
    <p:sldId id="292" r:id="rId34"/>
    <p:sldId id="295" r:id="rId35"/>
    <p:sldId id="302" r:id="rId36"/>
    <p:sldId id="303" r:id="rId37"/>
    <p:sldId id="304" r:id="rId38"/>
    <p:sldId id="307" r:id="rId39"/>
    <p:sldId id="306" r:id="rId40"/>
    <p:sldId id="308" r:id="rId41"/>
    <p:sldId id="310" r:id="rId42"/>
    <p:sldId id="324" r:id="rId43"/>
    <p:sldId id="325" r:id="rId44"/>
  </p:sldIdLst>
  <p:sldSz cx="24384000" cy="13716000"/>
  <p:notesSz cx="6858000" cy="9144000"/>
  <p:defaultTex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p:defaultTextStyle>
  <p:extLst>
    <p:ext uri="{521415D9-36F7-43E2-AB2F-B90AF26B5E84}">
      <p14:sectionLst xmlns:p14="http://schemas.microsoft.com/office/powerpoint/2010/main">
        <p14:section name="翻译项目管理探究" id="{BA288E7F-9DB6-4868-9975-6F4B7722A18F}">
          <p14:sldIdLst>
            <p14:sldId id="256"/>
            <p14:sldId id="326"/>
          </p14:sldIdLst>
        </p14:section>
        <p14:section name="项目管理与文件管理综述" id="{1D44C64F-5ED8-4D37-B614-3BA7CFD6BF56}">
          <p14:sldIdLst>
            <p14:sldId id="257"/>
            <p14:sldId id="258"/>
            <p14:sldId id="259"/>
            <p14:sldId id="260"/>
            <p14:sldId id="261"/>
            <p14:sldId id="262"/>
            <p14:sldId id="263"/>
            <p14:sldId id="264"/>
            <p14:sldId id="286"/>
            <p14:sldId id="287"/>
            <p14:sldId id="322"/>
            <p14:sldId id="266"/>
            <p14:sldId id="267"/>
            <p14:sldId id="268"/>
            <p14:sldId id="269"/>
            <p14:sldId id="271"/>
            <p14:sldId id="323"/>
            <p14:sldId id="270"/>
          </p14:sldIdLst>
        </p14:section>
        <p14:section name="项目管理实验" id="{EED8E696-ED3E-4506-B159-BB06EF0B9843}">
          <p14:sldIdLst>
            <p14:sldId id="272"/>
            <p14:sldId id="321"/>
            <p14:sldId id="275"/>
            <p14:sldId id="288"/>
            <p14:sldId id="289"/>
            <p14:sldId id="327"/>
            <p14:sldId id="293"/>
            <p14:sldId id="294"/>
            <p14:sldId id="290"/>
            <p14:sldId id="291"/>
            <p14:sldId id="320"/>
            <p14:sldId id="292"/>
            <p14:sldId id="295"/>
          </p14:sldIdLst>
        </p14:section>
        <p14:section name="Teambition VS GitHub" id="{1EC805D8-CAB3-4211-9A47-8390A031B389}">
          <p14:sldIdLst>
            <p14:sldId id="302"/>
            <p14:sldId id="303"/>
            <p14:sldId id="304"/>
            <p14:sldId id="307"/>
            <p14:sldId id="306"/>
            <p14:sldId id="308"/>
            <p14:sldId id="310"/>
            <p14:sldId id="324"/>
          </p14:sldIdLst>
        </p14:section>
        <p14:section name="结束" id="{B1B9A980-EB9F-4640-BFFB-CD967FEA0B63}">
          <p14:sldIdLst>
            <p14:sldId id="325"/>
          </p14:sldIdLst>
        </p14:section>
      </p14:sectionLst>
    </p:ext>
    <p:ext uri="{EFAFB233-063F-42B5-8137-9DF3F51BA10A}">
      <p15:sldGuideLst xmlns:p15="http://schemas.microsoft.com/office/powerpoint/2012/main">
        <p15:guide id="1" orient="horz" pos="1489">
          <p15:clr>
            <a:srgbClr val="A4A3A4"/>
          </p15:clr>
        </p15:guide>
        <p15:guide id="2" pos="7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40" autoAdjust="0"/>
    <p:restoredTop sz="80893" autoAdjust="0"/>
  </p:normalViewPr>
  <p:slideViewPr>
    <p:cSldViewPr snapToGrid="0" showGuides="1">
      <p:cViewPr varScale="1">
        <p:scale>
          <a:sx n="33" d="100"/>
          <a:sy n="33" d="100"/>
        </p:scale>
        <p:origin x="634" y="77"/>
      </p:cViewPr>
      <p:guideLst>
        <p:guide orient="horz" pos="1489"/>
        <p:guide pos="7679"/>
      </p:guideLst>
    </p:cSldViewPr>
  </p:slideViewPr>
  <p:outlineViewPr>
    <p:cViewPr>
      <p:scale>
        <a:sx n="33" d="100"/>
        <a:sy n="33" d="100"/>
      </p:scale>
      <p:origin x="0" y="-446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rPr lang="zh-CN" altLang="en-US"/>
              <a:t>2019/11/12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rPr/>
              <a:t>‹#›</a:t>
            </a:fld>
            <a:endParaRPr kumimoji="1" lang="zh-CN" altLang="en-US"/>
          </a:p>
        </p:txBody>
      </p:sp>
    </p:spTree>
    <p:extLst>
      <p:ext uri="{BB962C8B-B14F-4D97-AF65-F5344CB8AC3E}">
        <p14:creationId xmlns:p14="http://schemas.microsoft.com/office/powerpoint/2010/main" val="260962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第一部分是对项目管理与文件管理的研究综述；</a:t>
            </a:r>
            <a:endParaRPr lang="en-US" altLang="zh-CN" dirty="0"/>
          </a:p>
          <a:p>
            <a:r>
              <a:rPr lang="zh-CN" altLang="en-US" dirty="0"/>
              <a:t>第二部分介绍我们小组基于</a:t>
            </a:r>
            <a:r>
              <a:rPr lang="en-US" altLang="zh-CN" dirty="0"/>
              <a:t>Teambition</a:t>
            </a:r>
            <a:r>
              <a:rPr lang="zh-CN" altLang="en-US" dirty="0"/>
              <a:t>这个平台模拟的一个翻译项目管理实验；</a:t>
            </a:r>
            <a:endParaRPr lang="en-US" altLang="zh-CN" dirty="0"/>
          </a:p>
          <a:p>
            <a:r>
              <a:rPr lang="zh-CN" altLang="en-US" dirty="0"/>
              <a:t>第三部分对比了 </a:t>
            </a:r>
            <a:r>
              <a:rPr lang="en-US" altLang="zh-CN" dirty="0"/>
              <a:t>Teambition </a:t>
            </a:r>
            <a:r>
              <a:rPr lang="zh-CN" altLang="en-US" dirty="0"/>
              <a:t>和 </a:t>
            </a:r>
            <a:r>
              <a:rPr lang="en-US" altLang="zh-CN" dirty="0"/>
              <a:t>GitHub </a:t>
            </a:r>
            <a:r>
              <a:rPr lang="zh-CN" altLang="en-US" dirty="0"/>
              <a:t>的项目管理功能。</a:t>
            </a:r>
            <a:endParaRPr lang="en-US" altLang="zh-CN" dirty="0"/>
          </a:p>
        </p:txBody>
      </p:sp>
    </p:spTree>
    <p:extLst>
      <p:ext uri="{BB962C8B-B14F-4D97-AF65-F5344CB8AC3E}">
        <p14:creationId xmlns:p14="http://schemas.microsoft.com/office/powerpoint/2010/main" val="988404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刘越南构建了文件管理流程的概念模型，包含三个维度，</a:t>
            </a:r>
            <a:r>
              <a:rPr lang="en-US" altLang="zh-CN" dirty="0"/>
              <a:t>ppt</a:t>
            </a:r>
            <a:r>
              <a:rPr lang="zh-CN" altLang="en-US" dirty="0"/>
              <a:t>中是几个维度具体的含义。</a:t>
            </a:r>
            <a:endParaRPr lang="en-US" altLang="zh-CN" dirty="0"/>
          </a:p>
          <a:p>
            <a:endParaRPr lang="en-US" altLang="zh-CN" dirty="0"/>
          </a:p>
          <a:p>
            <a:r>
              <a:rPr lang="zh-CN" altLang="en-US" dirty="0"/>
              <a:t>其中空间维用承担者来表示 ,因为文件管理活动承担者是决定文件管理流程空间分布的重要因素。</a:t>
            </a:r>
            <a:endParaRPr lang="en-US" altLang="zh-CN" dirty="0"/>
          </a:p>
          <a:p>
            <a:endParaRPr lang="en-US" altLang="zh-CN" dirty="0"/>
          </a:p>
          <a:p>
            <a:r>
              <a:rPr lang="en-US" altLang="zh-CN" dirty="0"/>
              <a:t>----------------------------------------------------------------------------------------------------------</a:t>
            </a:r>
          </a:p>
          <a:p>
            <a:r>
              <a:rPr lang="en-US" altLang="zh-CN" dirty="0"/>
              <a:t>【</a:t>
            </a:r>
            <a:r>
              <a:rPr lang="zh-CN" altLang="en-US" dirty="0"/>
              <a:t>承担文件管理活动的工作群体从总体上来讲是一个复合群体 , 有些文件管理活动是独立进行的 , 比如 由档案管理部门和 (或) 综合性办公室来负责 ; </a:t>
            </a:r>
            <a:endParaRPr lang="en-US" altLang="zh-CN" dirty="0"/>
          </a:p>
          <a:p>
            <a:r>
              <a:rPr lang="zh-CN" altLang="en-US" dirty="0"/>
              <a:t>有 些则以与形成活动相结合的方式开展 , 比如由业务 部门负责。</a:t>
            </a:r>
            <a:r>
              <a:rPr lang="en-US" altLang="zh-CN" dirty="0"/>
              <a:t>】</a:t>
            </a:r>
            <a:endParaRPr lang="zh-CN" altLang="en-US" dirty="0"/>
          </a:p>
        </p:txBody>
      </p:sp>
    </p:spTree>
    <p:extLst>
      <p:ext uri="{BB962C8B-B14F-4D97-AF65-F5344CB8AC3E}">
        <p14:creationId xmlns:p14="http://schemas.microsoft.com/office/powerpoint/2010/main" val="2881444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文件管理活动既不产生文件，也不利用其他文件，而是以适当方法组织和控制整个业务活动中的文件，将文件在合适的时间以恰当的方式提供给需要它的活动（文件形成活动和文件利用活动），实现文件资源的有效配置。</a:t>
            </a:r>
          </a:p>
          <a:p>
            <a:endParaRPr lang="zh-CN" altLang="en-US" dirty="0"/>
          </a:p>
          <a:p>
            <a:r>
              <a:rPr lang="zh-CN" dirty="0">
                <a:latin typeface="Times New Roman" panose="02020603050405020304"/>
                <a:ea typeface="Times New Roman" panose="02020603050405020304"/>
                <a:sym typeface="+mn-ea"/>
              </a:rPr>
              <a:t>文件形成活动、利用活动是文件管理活动的两大客户，分别为两种活动提供服务的所有文件管理活动是一个整体，而这样的一个整体就是文件管理流程</a:t>
            </a:r>
            <a:r>
              <a:rPr lang="zh-CN" altLang="en-US" dirty="0">
                <a:latin typeface="Times New Roman" panose="02020603050405020304"/>
                <a:ea typeface="Times New Roman" panose="02020603050405020304"/>
                <a:sym typeface="+mn-ea"/>
              </a:rPr>
              <a:t>。</a:t>
            </a:r>
            <a:endParaRPr lang="zh-CN" altLang="en-US" dirty="0"/>
          </a:p>
          <a:p>
            <a:endParaRPr lang="zh-CN" altLang="en-US" dirty="0"/>
          </a:p>
        </p:txBody>
      </p:sp>
    </p:spTree>
    <p:extLst>
      <p:ext uri="{BB962C8B-B14F-4D97-AF65-F5344CB8AC3E}">
        <p14:creationId xmlns:p14="http://schemas.microsoft.com/office/powerpoint/2010/main" val="5354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6052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en-US"/>
          </a:p>
        </p:txBody>
      </p:sp>
    </p:spTree>
    <p:extLst>
      <p:ext uri="{BB962C8B-B14F-4D97-AF65-F5344CB8AC3E}">
        <p14:creationId xmlns:p14="http://schemas.microsoft.com/office/powerpoint/2010/main" val="1684195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18</a:t>
            </a:fld>
            <a:endParaRPr kumimoji="1" lang="zh-CN" altLang="en-US"/>
          </a:p>
        </p:txBody>
      </p:sp>
    </p:spTree>
    <p:extLst>
      <p:ext uri="{BB962C8B-B14F-4D97-AF65-F5344CB8AC3E}">
        <p14:creationId xmlns:p14="http://schemas.microsoft.com/office/powerpoint/2010/main" val="1379908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垂直方向是要执行的任务，水平方向是时间间隔，条的宽度为任务持续时间。</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通过甘特图能直观的看到任务的进展情况，资源的利用率等等，因此能更好考虑人力、资源、日期等项目中的要素。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sz="1200" dirty="0">
              <a:effectLst/>
            </a:endParaRPr>
          </a:p>
          <a:p>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20</a:t>
            </a:fld>
            <a:endParaRPr kumimoji="1" lang="zh-CN" altLang="en-US"/>
          </a:p>
        </p:txBody>
      </p:sp>
    </p:spTree>
    <p:extLst>
      <p:ext uri="{BB962C8B-B14F-4D97-AF65-F5344CB8AC3E}">
        <p14:creationId xmlns:p14="http://schemas.microsoft.com/office/powerpoint/2010/main" val="213749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23</a:t>
            </a:fld>
            <a:endParaRPr kumimoji="1" lang="zh-CN" altLang="en-US"/>
          </a:p>
        </p:txBody>
      </p:sp>
    </p:spTree>
    <p:extLst>
      <p:ext uri="{BB962C8B-B14F-4D97-AF65-F5344CB8AC3E}">
        <p14:creationId xmlns:p14="http://schemas.microsoft.com/office/powerpoint/2010/main" val="2120341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文件夹颜色：含有子文件夹的文件夹可以设置颜色。</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28</a:t>
            </a:fld>
            <a:endParaRPr kumimoji="1" lang="zh-CN" altLang="en-US"/>
          </a:p>
        </p:txBody>
      </p:sp>
    </p:spTree>
    <p:extLst>
      <p:ext uri="{BB962C8B-B14F-4D97-AF65-F5344CB8AC3E}">
        <p14:creationId xmlns:p14="http://schemas.microsoft.com/office/powerpoint/2010/main" val="459600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燃尽图：</a:t>
            </a:r>
          </a:p>
          <a:p>
            <a:r>
              <a:rPr lang="zh-CN" altLang="en-US"/>
              <a:t>蓝色直线：理想状态下任务完成情况</a:t>
            </a:r>
          </a:p>
          <a:p>
            <a:r>
              <a:rPr lang="zh-CN" altLang="en-US"/>
              <a:t>绿色直线：实际任务完成情况</a:t>
            </a:r>
          </a:p>
        </p:txBody>
      </p:sp>
    </p:spTree>
    <p:extLst>
      <p:ext uri="{BB962C8B-B14F-4D97-AF65-F5344CB8AC3E}">
        <p14:creationId xmlns:p14="http://schemas.microsoft.com/office/powerpoint/2010/main" val="529055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我们在选择</a:t>
            </a:r>
            <a:r>
              <a:rPr lang="en-US" altLang="zh-CN" dirty="0" err="1"/>
              <a:t>teambition</a:t>
            </a:r>
            <a:r>
              <a:rPr lang="zh-CN" altLang="en-US" dirty="0"/>
              <a:t>作为网站国际化项目的管理工具之前，对</a:t>
            </a:r>
            <a:r>
              <a:rPr lang="en-US" altLang="zh-CN" dirty="0"/>
              <a:t>Teambition</a:t>
            </a:r>
            <a:r>
              <a:rPr lang="zh-CN" altLang="en-US" dirty="0"/>
              <a:t>和</a:t>
            </a:r>
            <a:r>
              <a:rPr lang="en-US" altLang="zh-CN" dirty="0"/>
              <a:t>GitHub</a:t>
            </a:r>
            <a:r>
              <a:rPr lang="zh-CN" altLang="en-US" dirty="0"/>
              <a:t>的项目管理功能做了简单对比。</a:t>
            </a:r>
            <a:endParaRPr lang="en-US" dirty="0"/>
          </a:p>
        </p:txBody>
      </p:sp>
      <p:sp>
        <p:nvSpPr>
          <p:cNvPr id="4" name="Slide Number Placeholder 3"/>
          <p:cNvSpPr>
            <a:spLocks noGrp="1"/>
          </p:cNvSpPr>
          <p:nvPr>
            <p:ph type="sldNum" sz="quarter" idx="10"/>
          </p:nvPr>
        </p:nvSpPr>
        <p:spPr/>
        <p:txBody>
          <a:bodyPr/>
          <a:lstStyle/>
          <a:p>
            <a:fld id="{9563C967-60F0-4D2C-9E1C-A3DBCA9D75DE}" type="slidenum">
              <a:rPr lang="en-US" smtClean="0"/>
              <a:t>34</a:t>
            </a:fld>
            <a:endParaRPr lang="en-US"/>
          </a:p>
        </p:txBody>
      </p:sp>
    </p:spTree>
    <p:extLst>
      <p:ext uri="{BB962C8B-B14F-4D97-AF65-F5344CB8AC3E}">
        <p14:creationId xmlns:p14="http://schemas.microsoft.com/office/powerpoint/2010/main" val="241867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endParaRPr lang="en-US"/>
          </a:p>
        </p:txBody>
      </p:sp>
    </p:spTree>
    <p:extLst>
      <p:ext uri="{BB962C8B-B14F-4D97-AF65-F5344CB8AC3E}">
        <p14:creationId xmlns:p14="http://schemas.microsoft.com/office/powerpoint/2010/main" val="2459511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icrosoft JhengHei UI" panose="020B0604030504040204" pitchFamily="34" charset="-120"/>
                <a:ea typeface="Microsoft JhengHei UI" panose="020B0604030504040204" pitchFamily="34" charset="-120"/>
              </a:rPr>
              <a:t>费用方面：</a:t>
            </a:r>
            <a:endParaRPr lang="en-US" altLang="zh-CN" dirty="0">
              <a:latin typeface="Microsoft JhengHei UI" panose="020B0604030504040204" pitchFamily="34" charset="-120"/>
              <a:ea typeface="Microsoft JhengHei UI" panose="020B0604030504040204" pitchFamily="34" charset="-120"/>
            </a:endParaRPr>
          </a:p>
          <a:p>
            <a:r>
              <a:rPr lang="en-US" altLang="zh-CN" dirty="0">
                <a:latin typeface="Microsoft JhengHei UI" panose="020B0604030504040204" pitchFamily="34" charset="-120"/>
                <a:ea typeface="Microsoft JhengHei UI" panose="020B0604030504040204" pitchFamily="34" charset="-120"/>
              </a:rPr>
              <a:t>GitHub</a:t>
            </a:r>
            <a:r>
              <a:rPr lang="zh-CN" altLang="en-US" dirty="0">
                <a:latin typeface="Microsoft JhengHei UI" panose="020B0604030504040204" pitchFamily="34" charset="-120"/>
                <a:ea typeface="Microsoft JhengHei UI" panose="020B0604030504040204" pitchFamily="34" charset="-120"/>
              </a:rPr>
              <a:t>：</a:t>
            </a:r>
            <a:r>
              <a:rPr lang="zh-CN" altLang="en-US" dirty="0"/>
              <a:t>组织（</a:t>
            </a:r>
            <a:r>
              <a:rPr lang="en-US" altLang="zh-CN" dirty="0"/>
              <a:t>organization</a:t>
            </a:r>
            <a:r>
              <a:rPr lang="zh-CN" altLang="en-US" dirty="0"/>
              <a:t>）下才能建立</a:t>
            </a:r>
            <a:r>
              <a:rPr lang="en-US" altLang="zh-CN" dirty="0"/>
              <a:t>Team,</a:t>
            </a:r>
            <a:r>
              <a:rPr lang="zh-CN" altLang="en-US" dirty="0"/>
              <a:t>为</a:t>
            </a:r>
            <a:r>
              <a:rPr lang="en-US" altLang="zh-CN" dirty="0"/>
              <a:t>team</a:t>
            </a:r>
            <a:r>
              <a:rPr lang="zh-CN" altLang="en-US" dirty="0"/>
              <a:t>建立私有仓库需要付费。</a:t>
            </a:r>
          </a:p>
        </p:txBody>
      </p:sp>
      <p:sp>
        <p:nvSpPr>
          <p:cNvPr id="4" name="灯片编号占位符 3"/>
          <p:cNvSpPr>
            <a:spLocks noGrp="1"/>
          </p:cNvSpPr>
          <p:nvPr>
            <p:ph type="sldNum" sz="quarter" idx="5"/>
          </p:nvPr>
        </p:nvSpPr>
        <p:spPr/>
        <p:txBody>
          <a:bodyPr/>
          <a:lstStyle/>
          <a:p>
            <a:fld id="{D6C6595B-4ADB-461C-93B0-A17584D7CAE1}" type="slidenum">
              <a:rPr lang="zh-CN" altLang="en-US" smtClean="0"/>
              <a:t>35</a:t>
            </a:fld>
            <a:endParaRPr lang="zh-CN" altLang="en-US"/>
          </a:p>
        </p:txBody>
      </p:sp>
    </p:spTree>
    <p:extLst>
      <p:ext uri="{BB962C8B-B14F-4D97-AF65-F5344CB8AC3E}">
        <p14:creationId xmlns:p14="http://schemas.microsoft.com/office/powerpoint/2010/main" val="56531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icrosoft JhengHei UI" panose="020B0604030504040204" pitchFamily="34" charset="-120"/>
                <a:ea typeface="Microsoft JhengHei UI" panose="020B0604030504040204" pitchFamily="34" charset="-120"/>
              </a:rPr>
              <a:t>费用方面：</a:t>
            </a:r>
            <a:endParaRPr lang="en-US" altLang="zh-CN" dirty="0">
              <a:latin typeface="Microsoft JhengHei UI" panose="020B0604030504040204" pitchFamily="34" charset="-120"/>
              <a:ea typeface="Microsoft JhengHei UI" panose="020B0604030504040204" pitchFamily="34" charset="-120"/>
            </a:endParaRPr>
          </a:p>
          <a:p>
            <a:r>
              <a:rPr lang="en-US" altLang="zh-CN" dirty="0">
                <a:latin typeface="Microsoft JhengHei UI" panose="020B0604030504040204" pitchFamily="34" charset="-120"/>
                <a:ea typeface="Microsoft JhengHei UI" panose="020B0604030504040204" pitchFamily="34" charset="-120"/>
              </a:rPr>
              <a:t>Teambition</a:t>
            </a:r>
            <a:r>
              <a:rPr lang="zh-CN" altLang="en-US" dirty="0">
                <a:latin typeface="Microsoft JhengHei UI" panose="020B0604030504040204" pitchFamily="34" charset="-120"/>
                <a:ea typeface="Microsoft JhengHei UI" panose="020B0604030504040204" pitchFamily="34" charset="-120"/>
              </a:rPr>
              <a:t>：</a:t>
            </a:r>
            <a:r>
              <a:rPr lang="en-US" altLang="zh-CN" dirty="0">
                <a:latin typeface="Microsoft JhengHei UI" panose="020B0604030504040204" pitchFamily="34" charset="-120"/>
                <a:ea typeface="Microsoft JhengHei UI" panose="020B0604030504040204" pitchFamily="34" charset="-120"/>
              </a:rPr>
              <a:t>10</a:t>
            </a:r>
            <a:r>
              <a:rPr lang="zh-CN" altLang="en-US" dirty="0">
                <a:latin typeface="Microsoft JhengHei UI" panose="020B0604030504040204" pitchFamily="34" charset="-120"/>
                <a:ea typeface="Microsoft JhengHei UI" panose="020B0604030504040204" pitchFamily="34" charset="-120"/>
              </a:rPr>
              <a:t>人以下企业或组织免费使用。</a:t>
            </a:r>
            <a:endParaRPr lang="zh-CN" altLang="en-US" dirty="0"/>
          </a:p>
        </p:txBody>
      </p:sp>
      <p:sp>
        <p:nvSpPr>
          <p:cNvPr id="4" name="灯片编号占位符 3"/>
          <p:cNvSpPr>
            <a:spLocks noGrp="1"/>
          </p:cNvSpPr>
          <p:nvPr>
            <p:ph type="sldNum" sz="quarter" idx="5"/>
          </p:nvPr>
        </p:nvSpPr>
        <p:spPr/>
        <p:txBody>
          <a:bodyPr/>
          <a:lstStyle/>
          <a:p>
            <a:fld id="{D6C6595B-4ADB-461C-93B0-A17584D7CAE1}" type="slidenum">
              <a:rPr lang="zh-CN" altLang="en-US" smtClean="0"/>
              <a:t>36</a:t>
            </a:fld>
            <a:endParaRPr lang="zh-CN" altLang="en-US"/>
          </a:p>
        </p:txBody>
      </p:sp>
    </p:spTree>
    <p:extLst>
      <p:ext uri="{BB962C8B-B14F-4D97-AF65-F5344CB8AC3E}">
        <p14:creationId xmlns:p14="http://schemas.microsoft.com/office/powerpoint/2010/main" val="3383329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权限方面：</a:t>
            </a:r>
            <a:endParaRPr lang="en-US" altLang="zh-CN" dirty="0"/>
          </a:p>
          <a:p>
            <a:r>
              <a:rPr lang="en-US" altLang="zh-CN" dirty="0" err="1"/>
              <a:t>Github</a:t>
            </a:r>
            <a:r>
              <a:rPr lang="zh-CN" altLang="en-US" dirty="0"/>
              <a:t>以</a:t>
            </a:r>
            <a:r>
              <a:rPr lang="en-US" altLang="zh-CN" sz="1200" dirty="0"/>
              <a:t>Repository</a:t>
            </a:r>
            <a:r>
              <a:rPr lang="zh-CN" altLang="en-US" sz="1200" dirty="0"/>
              <a:t>为核心。</a:t>
            </a:r>
            <a:endParaRPr lang="en-US" altLang="zh-CN" sz="1200" dirty="0"/>
          </a:p>
          <a:p>
            <a:r>
              <a:rPr lang="zh-CN" altLang="en-US" dirty="0"/>
              <a:t>只能对一个仓库的文件设置不同成员权限。</a:t>
            </a:r>
            <a:endParaRPr lang="en-US" altLang="zh-CN" dirty="0"/>
          </a:p>
        </p:txBody>
      </p:sp>
      <p:sp>
        <p:nvSpPr>
          <p:cNvPr id="4" name="灯片编号占位符 3"/>
          <p:cNvSpPr>
            <a:spLocks noGrp="1"/>
          </p:cNvSpPr>
          <p:nvPr>
            <p:ph type="sldNum" sz="quarter" idx="5"/>
          </p:nvPr>
        </p:nvSpPr>
        <p:spPr/>
        <p:txBody>
          <a:bodyPr/>
          <a:lstStyle/>
          <a:p>
            <a:fld id="{D6C6595B-4ADB-461C-93B0-A17584D7CAE1}" type="slidenum">
              <a:rPr lang="zh-CN" altLang="en-US" smtClean="0"/>
              <a:t>37</a:t>
            </a:fld>
            <a:endParaRPr lang="zh-CN" altLang="en-US"/>
          </a:p>
        </p:txBody>
      </p:sp>
    </p:spTree>
    <p:extLst>
      <p:ext uri="{BB962C8B-B14F-4D97-AF65-F5344CB8AC3E}">
        <p14:creationId xmlns:p14="http://schemas.microsoft.com/office/powerpoint/2010/main" val="507312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可以针对</a:t>
            </a:r>
            <a:r>
              <a:rPr lang="en-US" altLang="zh-CN" dirty="0"/>
              <a:t>team</a:t>
            </a:r>
            <a:r>
              <a:rPr lang="zh-CN" altLang="en-US" dirty="0"/>
              <a:t>设置权限，也可以将个人添加为</a:t>
            </a:r>
            <a:r>
              <a:rPr lang="en-US" altLang="zh-CN" dirty="0"/>
              <a:t>collaborators</a:t>
            </a:r>
            <a:r>
              <a:rPr lang="zh-CN" altLang="en-US" dirty="0"/>
              <a:t>进行设置。</a:t>
            </a:r>
            <a:endParaRPr lang="en-US" altLang="zh-CN" dirty="0"/>
          </a:p>
          <a:p>
            <a:r>
              <a:rPr lang="zh-CN" altLang="en-US" dirty="0"/>
              <a:t>五种权限如右图所示。</a:t>
            </a:r>
          </a:p>
        </p:txBody>
      </p:sp>
      <p:sp>
        <p:nvSpPr>
          <p:cNvPr id="4" name="灯片编号占位符 3"/>
          <p:cNvSpPr>
            <a:spLocks noGrp="1"/>
          </p:cNvSpPr>
          <p:nvPr>
            <p:ph type="sldNum" sz="quarter" idx="5"/>
          </p:nvPr>
        </p:nvSpPr>
        <p:spPr/>
        <p:txBody>
          <a:bodyPr/>
          <a:lstStyle/>
          <a:p>
            <a:fld id="{D6C6595B-4ADB-461C-93B0-A17584D7CAE1}" type="slidenum">
              <a:rPr lang="zh-CN" altLang="en-US" smtClean="0"/>
              <a:t>38</a:t>
            </a:fld>
            <a:endParaRPr lang="zh-CN" altLang="en-US"/>
          </a:p>
        </p:txBody>
      </p:sp>
    </p:spTree>
    <p:extLst>
      <p:ext uri="{BB962C8B-B14F-4D97-AF65-F5344CB8AC3E}">
        <p14:creationId xmlns:p14="http://schemas.microsoft.com/office/powerpoint/2010/main" val="3685783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权限方面：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icrosoft JhengHei UI" panose="020B0604030504040204" pitchFamily="34" charset="-120"/>
                <a:ea typeface="Microsoft JhengHei UI" panose="020B0604030504040204" pitchFamily="34" charset="-120"/>
              </a:rPr>
              <a:t>Teambition</a:t>
            </a:r>
            <a:r>
              <a:rPr lang="zh-CN" altLang="en-US" dirty="0">
                <a:latin typeface="Microsoft JhengHei UI" panose="020B0604030504040204" pitchFamily="34" charset="-120"/>
                <a:ea typeface="Microsoft JhengHei UI" panose="020B0604030504040204" pitchFamily="34" charset="-120"/>
              </a:rPr>
              <a:t>以任务为核心。</a:t>
            </a:r>
            <a:endParaRPr lang="en-US" altLang="zh-CN" dirty="0">
              <a:latin typeface="Microsoft JhengHei UI" panose="020B0604030504040204" pitchFamily="34" charset="-120"/>
              <a:ea typeface="Microsoft JhengHei U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icrosoft JhengHei UI" panose="020B0604030504040204" pitchFamily="34" charset="-120"/>
                <a:ea typeface="Microsoft JhengHei UI" panose="020B0604030504040204" pitchFamily="34" charset="-120"/>
              </a:rPr>
              <a:t>每个任务包括创建者、执行者和参与者，执行者具有最高权限。</a:t>
            </a:r>
            <a:endParaRPr lang="en-US" altLang="zh-CN" dirty="0">
              <a:latin typeface="Microsoft JhengHei UI" panose="020B0604030504040204" pitchFamily="34" charset="-120"/>
              <a:ea typeface="Microsoft JhengHei U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icrosoft JhengHei UI" panose="020B0604030504040204" pitchFamily="34" charset="-120"/>
                <a:ea typeface="Microsoft JhengHei UI" panose="020B0604030504040204" pitchFamily="34" charset="-120"/>
              </a:rPr>
              <a:t>文件可以与任务关联，并设置为“仅参与者可见”模式。</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6C6595B-4ADB-461C-93B0-A17584D7CAE1}" type="slidenum">
              <a:rPr lang="zh-CN" altLang="en-US" smtClean="0"/>
              <a:t>39</a:t>
            </a:fld>
            <a:endParaRPr lang="zh-CN" altLang="en-US"/>
          </a:p>
        </p:txBody>
      </p:sp>
    </p:spTree>
    <p:extLst>
      <p:ext uri="{BB962C8B-B14F-4D97-AF65-F5344CB8AC3E}">
        <p14:creationId xmlns:p14="http://schemas.microsoft.com/office/powerpoint/2010/main" val="3671811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沟通交流方面：</a:t>
            </a:r>
            <a:endParaRPr lang="en-US" altLang="zh-CN" dirty="0"/>
          </a:p>
          <a:p>
            <a:r>
              <a:rPr lang="en-US" altLang="zh-CN" dirty="0"/>
              <a:t>1.</a:t>
            </a:r>
            <a:r>
              <a:rPr lang="zh-CN" altLang="en-US" dirty="0"/>
              <a:t>都可以通过</a:t>
            </a:r>
            <a:r>
              <a:rPr lang="en-US" altLang="zh-CN" dirty="0"/>
              <a:t>@</a:t>
            </a:r>
            <a:r>
              <a:rPr lang="zh-CN" altLang="en-US" dirty="0"/>
              <a:t>功能提醒成员。</a:t>
            </a:r>
            <a:endParaRPr lang="en-US" altLang="zh-CN" dirty="0"/>
          </a:p>
          <a:p>
            <a:r>
              <a:rPr lang="en-US" altLang="zh-CN" dirty="0"/>
              <a:t>2.Github</a:t>
            </a:r>
            <a:r>
              <a:rPr lang="zh-CN" altLang="en-US" dirty="0"/>
              <a:t>只有</a:t>
            </a:r>
            <a:r>
              <a:rPr lang="en-US" altLang="zh-CN" dirty="0"/>
              <a:t>issues</a:t>
            </a:r>
            <a:r>
              <a:rPr lang="zh-CN" altLang="en-US" dirty="0"/>
              <a:t>功能，是一个话题广场，更接近论坛，而不是即时聊天。</a:t>
            </a:r>
            <a:endParaRPr lang="en-US" altLang="zh-CN" dirty="0"/>
          </a:p>
          <a:p>
            <a:r>
              <a:rPr lang="en-US" altLang="zh-CN" dirty="0"/>
              <a:t>3.Teambition</a:t>
            </a:r>
            <a:r>
              <a:rPr lang="zh-CN" altLang="en-US" dirty="0"/>
              <a:t>支持任务面板即时聊天，并展示在项目动态中。</a:t>
            </a:r>
          </a:p>
        </p:txBody>
      </p:sp>
      <p:sp>
        <p:nvSpPr>
          <p:cNvPr id="4" name="灯片编号占位符 3"/>
          <p:cNvSpPr>
            <a:spLocks noGrp="1"/>
          </p:cNvSpPr>
          <p:nvPr>
            <p:ph type="sldNum" sz="quarter" idx="5"/>
          </p:nvPr>
        </p:nvSpPr>
        <p:spPr/>
        <p:txBody>
          <a:bodyPr/>
          <a:lstStyle/>
          <a:p>
            <a:fld id="{D6C6595B-4ADB-461C-93B0-A17584D7CAE1}" type="slidenum">
              <a:rPr lang="zh-CN" altLang="en-US" smtClean="0"/>
              <a:t>40</a:t>
            </a:fld>
            <a:endParaRPr lang="zh-CN" altLang="en-US"/>
          </a:p>
        </p:txBody>
      </p:sp>
    </p:spTree>
    <p:extLst>
      <p:ext uri="{BB962C8B-B14F-4D97-AF65-F5344CB8AC3E}">
        <p14:creationId xmlns:p14="http://schemas.microsoft.com/office/powerpoint/2010/main" val="387737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整体上来看，</a:t>
            </a:r>
            <a:r>
              <a:rPr lang="en-US" altLang="zh-CN" dirty="0" err="1"/>
              <a:t>teambition</a:t>
            </a:r>
            <a:r>
              <a:rPr lang="zh-CN" altLang="en-US" dirty="0"/>
              <a:t>以任务为核心，侧重项目管理和团队沟通，但文件管理能力较弱；</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a:t>
            </a:r>
            <a:r>
              <a:rPr lang="en-US" altLang="zh-CN" dirty="0" err="1"/>
              <a:t>github</a:t>
            </a:r>
            <a:r>
              <a:rPr lang="zh-CN" altLang="en-US" dirty="0"/>
              <a:t>以文件的版本管理为核心，</a:t>
            </a:r>
            <a:r>
              <a:rPr lang="zh-CN" altLang="en-US" sz="1200" dirty="0"/>
              <a:t>即时通讯能力较弱</a:t>
            </a:r>
            <a:r>
              <a:rPr lang="zh-CN" altLang="en-US" dirty="0"/>
              <a:t>，对于项目任务进展的管理功能较少。</a:t>
            </a:r>
            <a:endParaRPr lang="en-US" altLang="zh-CN" dirty="0"/>
          </a:p>
          <a:p>
            <a:endParaRPr lang="zh-CN" altLang="en-US" dirty="0"/>
          </a:p>
          <a:p>
            <a:r>
              <a:rPr lang="zh-CN" altLang="en-US" dirty="0"/>
              <a:t>对于文件管理功能，最突出的两个不同就是</a:t>
            </a:r>
          </a:p>
          <a:p>
            <a:r>
              <a:rPr lang="zh-CN" altLang="en-US" dirty="0"/>
              <a:t>* 版本管理</a:t>
            </a:r>
            <a:r>
              <a:rPr lang="en-US" altLang="zh-CN" dirty="0"/>
              <a:t>:  t</a:t>
            </a:r>
            <a:r>
              <a:rPr lang="zh-CN" altLang="en-US" dirty="0"/>
              <a:t>没有版本管理功能，它提供的只是一个项目文件的云盘</a:t>
            </a:r>
          </a:p>
          <a:p>
            <a:r>
              <a:rPr lang="zh-CN" altLang="en-US" dirty="0"/>
              <a:t>* 权限设置：</a:t>
            </a:r>
            <a:r>
              <a:rPr lang="en-US" altLang="zh-CN" dirty="0"/>
              <a:t>g</a:t>
            </a:r>
            <a:r>
              <a:rPr lang="zh-CN" altLang="en-US" dirty="0"/>
              <a:t>只能对一个仓库的文件统一设置各成员权限，</a:t>
            </a:r>
            <a:r>
              <a:rPr lang="en-US" altLang="zh-CN" dirty="0"/>
              <a:t>t</a:t>
            </a:r>
            <a:r>
              <a:rPr lang="zh-CN" altLang="en-US" dirty="0"/>
              <a:t>可以对单个文件设置</a:t>
            </a:r>
          </a:p>
        </p:txBody>
      </p:sp>
      <p:sp>
        <p:nvSpPr>
          <p:cNvPr id="4" name="灯片编号占位符 3"/>
          <p:cNvSpPr>
            <a:spLocks noGrp="1"/>
          </p:cNvSpPr>
          <p:nvPr>
            <p:ph type="sldNum" sz="quarter" idx="5"/>
          </p:nvPr>
        </p:nvSpPr>
        <p:spPr/>
        <p:txBody>
          <a:bodyPr/>
          <a:lstStyle/>
          <a:p>
            <a:fld id="{D6C6595B-4ADB-461C-93B0-A17584D7CAE1}" type="slidenum">
              <a:rPr lang="zh-CN" altLang="en-US" smtClean="0"/>
              <a:t>41</a:t>
            </a:fld>
            <a:endParaRPr lang="zh-CN" altLang="en-US"/>
          </a:p>
        </p:txBody>
      </p:sp>
    </p:spTree>
    <p:extLst>
      <p:ext uri="{BB962C8B-B14F-4D97-AF65-F5344CB8AC3E}">
        <p14:creationId xmlns:p14="http://schemas.microsoft.com/office/powerpoint/2010/main" val="412715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美国项目管理学会制定的项目管理知识体系指南是世界项目管理界公认的全球性标准</a:t>
            </a:r>
            <a:endParaRPr lang="en-US" altLang="zh-CN" dirty="0"/>
          </a:p>
          <a:p>
            <a:endParaRPr lang="en-US" altLang="zh-CN" dirty="0"/>
          </a:p>
          <a:p>
            <a:r>
              <a:rPr lang="zh-CN" altLang="en-US" dirty="0"/>
              <a:t>它对项目和项目管理的定义分别如下</a:t>
            </a:r>
            <a:r>
              <a:rPr lang="en-US" altLang="zh-CN" dirty="0"/>
              <a:t>…….</a:t>
            </a:r>
          </a:p>
          <a:p>
            <a:endParaRPr lang="en-US" altLang="zh-CN" dirty="0"/>
          </a:p>
          <a:p>
            <a:r>
              <a:rPr lang="zh-CN" altLang="en-US" dirty="0"/>
              <a:t>除此之外，王传英等人在文献中也对项目管理下了定义，就是大家在</a:t>
            </a:r>
            <a:r>
              <a:rPr lang="en-US" altLang="zh-CN" dirty="0"/>
              <a:t>ppt</a:t>
            </a:r>
            <a:r>
              <a:rPr lang="zh-CN" altLang="en-US" dirty="0"/>
              <a:t>上看到的文字</a:t>
            </a:r>
          </a:p>
        </p:txBody>
      </p:sp>
    </p:spTree>
    <p:extLst>
      <p:ext uri="{BB962C8B-B14F-4D97-AF65-F5344CB8AC3E}">
        <p14:creationId xmlns:p14="http://schemas.microsoft.com/office/powerpoint/2010/main" val="1663263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上面的项目管理九大要素也是</a:t>
            </a:r>
            <a:r>
              <a:rPr lang="en-US" altLang="zh-CN" dirty="0"/>
              <a:t>PMI</a:t>
            </a:r>
            <a:r>
              <a:rPr lang="zh-CN" altLang="en-US" dirty="0"/>
              <a:t>提出的，分别包含以下几个方面</a:t>
            </a:r>
            <a:endParaRPr lang="en-US" altLang="zh-CN" dirty="0"/>
          </a:p>
          <a:p>
            <a:endParaRPr lang="en-US" altLang="zh-CN" dirty="0"/>
          </a:p>
          <a:p>
            <a:r>
              <a:rPr lang="zh-CN" altLang="en-US" dirty="0"/>
              <a:t>下面是</a:t>
            </a:r>
            <a:r>
              <a:rPr lang="zh-CN" altLang="zh-CN" sz="1200" dirty="0">
                <a:latin typeface="宋体" panose="02010600030101010101" pitchFamily="2" charset="-122"/>
                <a:ea typeface="宋体" panose="02010600030101010101" pitchFamily="2" charset="-122"/>
              </a:rPr>
              <a:t>蔚林巍</a:t>
            </a:r>
            <a:r>
              <a:rPr lang="zh-CN" altLang="en-US" sz="1200" dirty="0">
                <a:latin typeface="宋体" panose="02010600030101010101" pitchFamily="2" charset="-122"/>
                <a:ea typeface="宋体" panose="02010600030101010101" pitchFamily="2" charset="-122"/>
              </a:rPr>
              <a:t>在文献中把</a:t>
            </a:r>
            <a:r>
              <a:rPr lang="zh-CN" altLang="en-US" dirty="0"/>
              <a:t>项目管理过程划分成了五个部分，包含初始</a:t>
            </a:r>
            <a:r>
              <a:rPr lang="en-US" altLang="zh-CN" dirty="0"/>
              <a:t>/</a:t>
            </a:r>
            <a:r>
              <a:rPr lang="zh-CN" altLang="en-US" dirty="0"/>
              <a:t>计划</a:t>
            </a:r>
            <a:r>
              <a:rPr lang="en-US" altLang="zh-CN" dirty="0"/>
              <a:t>/</a:t>
            </a:r>
            <a:r>
              <a:rPr lang="zh-CN" altLang="en-US" dirty="0"/>
              <a:t>执行</a:t>
            </a:r>
            <a:r>
              <a:rPr lang="en-US" altLang="zh-CN" dirty="0"/>
              <a:t>/</a:t>
            </a:r>
            <a:r>
              <a:rPr lang="zh-CN" altLang="en-US" dirty="0"/>
              <a:t>监控</a:t>
            </a:r>
            <a:r>
              <a:rPr lang="en-US" altLang="zh-CN" dirty="0"/>
              <a:t>/</a:t>
            </a:r>
            <a:r>
              <a:rPr lang="zh-CN" altLang="en-US" dirty="0"/>
              <a:t>结束几步</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93043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图片是王传英等人在文献中以</a:t>
            </a:r>
            <a:r>
              <a:rPr lang="zh-CN" altLang="zh-CN" sz="1200" b="0" i="0" strike="noStrike" spc="0" dirty="0">
                <a:solidFill>
                  <a:srgbClr val="000000"/>
                </a:solidFill>
                <a:latin typeface="宋体" panose="02010600030101010101" pitchFamily="2" charset="-122"/>
                <a:ea typeface="Times New Roman" panose="02020603050405020304"/>
              </a:rPr>
              <a:t>北京传神联合信息技术有限公司</a:t>
            </a:r>
            <a:r>
              <a:rPr lang="zh-CN" altLang="en-US" sz="1200" b="0" i="0" strike="noStrike" spc="0" dirty="0">
                <a:solidFill>
                  <a:srgbClr val="000000"/>
                </a:solidFill>
                <a:latin typeface="宋体" panose="02010600030101010101" pitchFamily="2" charset="-122"/>
                <a:ea typeface="Times New Roman" panose="02020603050405020304"/>
              </a:rPr>
              <a:t>做例子，列出了公司的翻译项目管理流程，可以看出大致上和上面的五个主要阶段是对应的</a:t>
            </a:r>
            <a:endParaRPr lang="zh-CN" altLang="zh-CN" sz="1200" b="0" i="0" strike="noStrike" spc="0" dirty="0">
              <a:solidFill>
                <a:srgbClr val="000000"/>
              </a:solidFill>
              <a:latin typeface="宋体" panose="02010600030101010101" pitchFamily="2" charset="-122"/>
              <a:ea typeface="Times New Roman" panose="02020603050405020304"/>
            </a:endParaRP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526836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每个主要阶段又包括了一些子阶段，具体如下</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426787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a:t>
            </a:r>
            <a:r>
              <a:rPr lang="en-US" altLang="zh-CN" dirty="0"/>
              <a:t>ppt</a:t>
            </a:r>
            <a:r>
              <a:rPr lang="zh-CN" altLang="en-US" dirty="0"/>
              <a:t>上列出的是张学津在文献中对项目管理基本流程的划分，他分成了</a:t>
            </a:r>
            <a:r>
              <a:rPr lang="en-US" altLang="zh-CN" dirty="0"/>
              <a:t>10</a:t>
            </a:r>
            <a:r>
              <a:rPr lang="zh-CN" altLang="en-US" dirty="0"/>
              <a:t>部，是在王传英等人基础上更加细致的一个大体上的划分</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8</a:t>
            </a:fld>
            <a:endParaRPr kumimoji="1" lang="zh-CN" altLang="en-US"/>
          </a:p>
        </p:txBody>
      </p:sp>
    </p:spTree>
    <p:extLst>
      <p:ext uri="{BB962C8B-B14F-4D97-AF65-F5344CB8AC3E}">
        <p14:creationId xmlns:p14="http://schemas.microsoft.com/office/powerpoint/2010/main" val="325127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大家在这里看到的是另外几位学者，杜静等人对翻译项目管理流程的划分</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9</a:t>
            </a:fld>
            <a:endParaRPr kumimoji="1" lang="zh-CN" altLang="en-US"/>
          </a:p>
        </p:txBody>
      </p:sp>
    </p:spTree>
    <p:extLst>
      <p:ext uri="{BB962C8B-B14F-4D97-AF65-F5344CB8AC3E}">
        <p14:creationId xmlns:p14="http://schemas.microsoft.com/office/powerpoint/2010/main" val="318591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总体上来说，翻译项目管理都要经过以上这些步骤，各阶段人员都需要密切配合才能够确保任务顺利完成。</a:t>
            </a:r>
            <a:endParaRPr lang="en-US" altLang="zh-CN" dirty="0"/>
          </a:p>
          <a:p>
            <a:endParaRPr lang="en-US" altLang="zh-CN" dirty="0"/>
          </a:p>
          <a:p>
            <a:r>
              <a:rPr lang="zh-CN" altLang="en-US" dirty="0"/>
              <a:t>王传英等人指出，翻译项目管理的三大核心内容分别是质量管理、时间控制和成本管理</a:t>
            </a:r>
            <a:endParaRPr lang="en-US" altLang="zh-CN" dirty="0"/>
          </a:p>
          <a:p>
            <a:r>
              <a:rPr lang="zh-CN" altLang="en-US" dirty="0"/>
              <a:t>这是因为项目管理是否成功归根结底取决于翻译产品的质量、交付及时性、预算合理性、顾客的满意度等因素。如果一个翻译项目能够按照原定进度、不超过预算且达到质量要求而顺利交付，即可认为项目管理取得了成功。</a:t>
            </a:r>
            <a:br>
              <a:rPr lang="zh-CN" altLang="en-US" dirty="0"/>
            </a:b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34900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lvl="0"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lvl="0" indent="0" algn="ctr">
              <a:buNone/>
              <a:defRPr sz="4800"/>
            </a:lvl1pPr>
            <a:lvl2pPr marL="914400" lvl="1" indent="0" algn="ctr">
              <a:buNone/>
              <a:defRPr sz="4000"/>
            </a:lvl2pPr>
            <a:lvl3pPr marL="1828800" lvl="2" indent="0" algn="ctr">
              <a:buNone/>
              <a:defRPr sz="3600"/>
            </a:lvl3pPr>
            <a:lvl4pPr marL="2743200" lvl="3" indent="0" algn="ctr">
              <a:buNone/>
              <a:defRPr sz="3200"/>
            </a:lvl4pPr>
            <a:lvl5pPr marL="3657600" lvl="4" indent="0" algn="ctr">
              <a:buNone/>
              <a:defRPr sz="3200"/>
            </a:lvl5pPr>
            <a:lvl6pPr marL="4572000" lvl="5" indent="0" algn="ctr">
              <a:buNone/>
              <a:defRPr sz="3200"/>
            </a:lvl6pPr>
            <a:lvl7pPr marL="5486400" lvl="6" indent="0" algn="ctr">
              <a:buNone/>
              <a:defRPr sz="3200"/>
            </a:lvl7pPr>
            <a:lvl8pPr marL="6400800" lvl="7" indent="0" algn="ctr">
              <a:buNone/>
              <a:defRPr sz="3200"/>
            </a:lvl8pPr>
            <a:lvl9pPr marL="7315200" lvl="8" indent="0" algn="ctr">
              <a:buNone/>
              <a:defRPr sz="3200"/>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17449800" y="730250"/>
            <a:ext cx="5257800" cy="11623676"/>
          </a:xfrm>
        </p:spPr>
        <p:txBody>
          <a:bodyPr vert="eaVert"/>
          <a:lstStyle/>
          <a:p>
            <a:r>
              <a:rPr lang="en-US"/>
              <a:t>Click to edit Master title style</a:t>
            </a:r>
          </a:p>
        </p:txBody>
      </p:sp>
      <p:sp>
        <p:nvSpPr>
          <p:cNvPr id="3" name="Vertical Text Placeholder 2"/>
          <p:cNvSpPr>
            <a:spLocks noGrp="1"/>
          </p:cNvSpPr>
          <p:nvPr>
            <p:ph type="body"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E6B4EBF-489D-40C1-94A3-B64B7D36402A}"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4893F1-14FC-47EE-8DB1-A33D2DB00DF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6B4EBF-489D-40C1-94A3-B64B7D36402A}" type="datetimeFigureOut">
              <a:rPr lang="zh-CN" altLang="en-US" smtClean="0"/>
              <a:t>2019/11/12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4893F1-14FC-47EE-8DB1-A33D2DB00DF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lvl="0"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lvl="0" indent="0" algn="ctr">
              <a:buNone/>
              <a:defRPr sz="4800"/>
            </a:lvl1pPr>
            <a:lvl2pPr marL="914400" lvl="1" indent="0" algn="ctr">
              <a:buNone/>
              <a:defRPr sz="4000"/>
            </a:lvl2pPr>
            <a:lvl3pPr marL="1828800" lvl="2" indent="0" algn="ctr">
              <a:buNone/>
              <a:defRPr sz="3600"/>
            </a:lvl3pPr>
            <a:lvl4pPr marL="2743200" lvl="3" indent="0" algn="ctr">
              <a:buNone/>
              <a:defRPr sz="3200"/>
            </a:lvl4pPr>
            <a:lvl5pPr marL="3657600" lvl="4" indent="0" algn="ctr">
              <a:buNone/>
              <a:defRPr sz="3200"/>
            </a:lvl5pPr>
            <a:lvl6pPr marL="4572000" lvl="5" indent="0" algn="ctr">
              <a:buNone/>
              <a:defRPr sz="3200"/>
            </a:lvl6pPr>
            <a:lvl7pPr marL="5486400" lvl="6" indent="0" algn="ctr">
              <a:buNone/>
              <a:defRPr sz="3200"/>
            </a:lvl7pPr>
            <a:lvl8pPr marL="6400800" lvl="7" indent="0" algn="ctr">
              <a:buNone/>
              <a:defRPr sz="3200"/>
            </a:lvl8pPr>
            <a:lvl9pPr marL="7315200" lvl="8" indent="0" algn="ctr">
              <a:buNone/>
              <a:defRPr sz="3200"/>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lvl="0">
              <a:defRPr sz="12000"/>
            </a:lvl1pPr>
          </a:lstStyle>
          <a:p>
            <a:r>
              <a:rPr lang="en-US"/>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lvl="0" indent="0">
              <a:buNone/>
              <a:defRPr sz="4800">
                <a:solidFill>
                  <a:schemeClr val="tx1">
                    <a:tint val="75000"/>
                  </a:schemeClr>
                </a:solidFill>
              </a:defRPr>
            </a:lvl1pPr>
            <a:lvl2pPr marL="914400" lvl="1" indent="0">
              <a:buNone/>
              <a:defRPr sz="4000">
                <a:solidFill>
                  <a:schemeClr val="tx1">
                    <a:tint val="75000"/>
                  </a:schemeClr>
                </a:solidFill>
              </a:defRPr>
            </a:lvl2pPr>
            <a:lvl3pPr marL="1828800" lvl="2" indent="0">
              <a:buNone/>
              <a:defRPr sz="3600">
                <a:solidFill>
                  <a:schemeClr val="tx1">
                    <a:tint val="75000"/>
                  </a:schemeClr>
                </a:solidFill>
              </a:defRPr>
            </a:lvl3pPr>
            <a:lvl4pPr marL="2743200" lvl="3" indent="0">
              <a:buNone/>
              <a:defRPr sz="3200">
                <a:solidFill>
                  <a:schemeClr val="tx1">
                    <a:tint val="75000"/>
                  </a:schemeClr>
                </a:solidFill>
              </a:defRPr>
            </a:lvl4pPr>
            <a:lvl5pPr marL="3657600" lvl="4" indent="0">
              <a:buNone/>
              <a:defRPr sz="3200">
                <a:solidFill>
                  <a:schemeClr val="tx1">
                    <a:tint val="75000"/>
                  </a:schemeClr>
                </a:solidFill>
              </a:defRPr>
            </a:lvl5pPr>
            <a:lvl6pPr marL="4572000" lvl="5" indent="0">
              <a:buNone/>
              <a:defRPr sz="3200">
                <a:solidFill>
                  <a:schemeClr val="tx1">
                    <a:tint val="75000"/>
                  </a:schemeClr>
                </a:solidFill>
              </a:defRPr>
            </a:lvl6pPr>
            <a:lvl7pPr marL="5486400" lvl="6" indent="0">
              <a:buNone/>
              <a:defRPr sz="3200">
                <a:solidFill>
                  <a:schemeClr val="tx1">
                    <a:tint val="75000"/>
                  </a:schemeClr>
                </a:solidFill>
              </a:defRPr>
            </a:lvl7pPr>
            <a:lvl8pPr marL="6400800" lvl="7" indent="0">
              <a:buNone/>
              <a:defRPr sz="3200">
                <a:solidFill>
                  <a:schemeClr val="tx1">
                    <a:tint val="75000"/>
                  </a:schemeClr>
                </a:solidFill>
              </a:defRPr>
            </a:lvl8pPr>
            <a:lvl9pPr marL="7315200" lvl="8" indent="0">
              <a:buNone/>
              <a:defRPr sz="32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lvl="0" indent="0">
              <a:buNone/>
              <a:defRPr sz="4800" b="1"/>
            </a:lvl1pPr>
            <a:lvl2pPr marL="914400" lvl="1" indent="0">
              <a:buNone/>
              <a:defRPr sz="4000" b="1"/>
            </a:lvl2pPr>
            <a:lvl3pPr marL="1828800" lvl="2" indent="0">
              <a:buNone/>
              <a:defRPr sz="3600" b="1"/>
            </a:lvl3pPr>
            <a:lvl4pPr marL="2743200" lvl="3" indent="0">
              <a:buNone/>
              <a:defRPr sz="3200" b="1"/>
            </a:lvl4pPr>
            <a:lvl5pPr marL="3657600" lvl="4" indent="0">
              <a:buNone/>
              <a:defRPr sz="3200" b="1"/>
            </a:lvl5pPr>
            <a:lvl6pPr marL="4572000" lvl="5" indent="0">
              <a:buNone/>
              <a:defRPr sz="3200" b="1"/>
            </a:lvl6pPr>
            <a:lvl7pPr marL="5486400" lvl="6" indent="0">
              <a:buNone/>
              <a:defRPr sz="3200" b="1"/>
            </a:lvl7pPr>
            <a:lvl8pPr marL="6400800" lvl="7" indent="0">
              <a:buNone/>
              <a:defRPr sz="3200" b="1"/>
            </a:lvl8pPr>
            <a:lvl9pPr marL="7315200" lvl="8" indent="0">
              <a:buNone/>
              <a:defRPr sz="3200" b="1"/>
            </a:lvl9pPr>
          </a:lstStyle>
          <a:p>
            <a:pPr lvl="0"/>
            <a:r>
              <a:rPr lang="en-US"/>
              <a:t>Click to edit Master text styles</a:t>
            </a:r>
          </a:p>
        </p:txBody>
      </p:sp>
      <p:sp>
        <p:nvSpPr>
          <p:cNvPr id="4" name="Content Placeholder 3"/>
          <p:cNvSpPr>
            <a:spLocks noGrp="1"/>
          </p:cNvSpPr>
          <p:nvPr>
            <p:ph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idx="3"/>
          </p:nvPr>
        </p:nvSpPr>
        <p:spPr>
          <a:xfrm>
            <a:off x="12344400" y="3362326"/>
            <a:ext cx="10366376" cy="1647824"/>
          </a:xfrm>
        </p:spPr>
        <p:txBody>
          <a:bodyPr anchor="b"/>
          <a:lstStyle>
            <a:lvl1pPr marL="0" lvl="0" indent="0">
              <a:buNone/>
              <a:defRPr sz="4800" b="1"/>
            </a:lvl1pPr>
            <a:lvl2pPr marL="914400" lvl="1" indent="0">
              <a:buNone/>
              <a:defRPr sz="4000" b="1"/>
            </a:lvl2pPr>
            <a:lvl3pPr marL="1828800" lvl="2" indent="0">
              <a:buNone/>
              <a:defRPr sz="3600" b="1"/>
            </a:lvl3pPr>
            <a:lvl4pPr marL="2743200" lvl="3" indent="0">
              <a:buNone/>
              <a:defRPr sz="3200" b="1"/>
            </a:lvl4pPr>
            <a:lvl5pPr marL="3657600" lvl="4" indent="0">
              <a:buNone/>
              <a:defRPr sz="3200" b="1"/>
            </a:lvl5pPr>
            <a:lvl6pPr marL="4572000" lvl="5" indent="0">
              <a:buNone/>
              <a:defRPr sz="3200" b="1"/>
            </a:lvl6pPr>
            <a:lvl7pPr marL="5486400" lvl="6" indent="0">
              <a:buNone/>
              <a:defRPr sz="3200" b="1"/>
            </a:lvl7pPr>
            <a:lvl8pPr marL="6400800" lvl="7" indent="0">
              <a:buNone/>
              <a:defRPr sz="3200" b="1"/>
            </a:lvl8pPr>
            <a:lvl9pPr marL="7315200" lvl="8" indent="0">
              <a:buNone/>
              <a:defRPr sz="3200" b="1"/>
            </a:lvl9pPr>
          </a:lstStyle>
          <a:p>
            <a:pPr lvl="0"/>
            <a:r>
              <a:rPr lang="en-US"/>
              <a:t>Click to edit Master text styles</a:t>
            </a:r>
          </a:p>
        </p:txBody>
      </p:sp>
      <p:sp>
        <p:nvSpPr>
          <p:cNvPr id="6" name="Content Placeholder 5"/>
          <p:cNvSpPr>
            <a:spLocks noGrp="1"/>
          </p:cNvSpPr>
          <p:nvPr>
            <p:ph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lvl="0">
              <a:defRPr sz="6400"/>
            </a:lvl1pPr>
          </a:lstStyle>
          <a:p>
            <a:r>
              <a:rPr lang="en-US"/>
              <a:t>Click to edit Master title style</a:t>
            </a:r>
          </a:p>
        </p:txBody>
      </p:sp>
      <p:sp>
        <p:nvSpPr>
          <p:cNvPr id="3" name="Content Placeholder 2"/>
          <p:cNvSpPr>
            <a:spLocks noGrp="1"/>
          </p:cNvSpPr>
          <p:nvPr>
            <p:ph idx="1"/>
          </p:nvPr>
        </p:nvSpPr>
        <p:spPr>
          <a:xfrm>
            <a:off x="10366376" y="1974851"/>
            <a:ext cx="12344400" cy="9747250"/>
          </a:xfrm>
        </p:spPr>
        <p:txBody>
          <a:bodyPr/>
          <a:lstStyle>
            <a:lvl1pPr lvl="0">
              <a:defRPr sz="6400"/>
            </a:lvl1pPr>
            <a:lvl2pPr lvl="1">
              <a:defRPr sz="5600"/>
            </a:lvl2pPr>
            <a:lvl3pPr lvl="2">
              <a:defRPr sz="4800"/>
            </a:lvl3pPr>
            <a:lvl4pPr lvl="3">
              <a:defRPr sz="4000"/>
            </a:lvl4pPr>
            <a:lvl5pPr lvl="4">
              <a:defRPr sz="4000"/>
            </a:lvl5pPr>
            <a:lvl6pPr lvl="5">
              <a:defRPr sz="4000"/>
            </a:lvl6pPr>
            <a:lvl7pPr lvl="6">
              <a:defRPr sz="4000"/>
            </a:lvl7pPr>
            <a:lvl8pPr lvl="7">
              <a:defRPr sz="4000"/>
            </a:lvl8pPr>
            <a:lvl9pPr lvl="8">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idx="2"/>
          </p:nvPr>
        </p:nvSpPr>
        <p:spPr>
          <a:xfrm>
            <a:off x="1679577" y="4114800"/>
            <a:ext cx="7864474" cy="7623176"/>
          </a:xfrm>
        </p:spPr>
        <p:txBody>
          <a:bodyPr/>
          <a:lstStyle>
            <a:lvl1pPr marL="0" lvl="0" indent="0">
              <a:buNone/>
              <a:defRPr sz="3200"/>
            </a:lvl1pPr>
            <a:lvl2pPr marL="914400" lvl="1" indent="0">
              <a:buNone/>
              <a:defRPr sz="2800"/>
            </a:lvl2pPr>
            <a:lvl3pPr marL="1828800" lvl="2" indent="0">
              <a:buNone/>
              <a:defRPr sz="2400"/>
            </a:lvl3pPr>
            <a:lvl4pPr marL="2743200" lvl="3" indent="0">
              <a:buNone/>
              <a:defRPr sz="2000"/>
            </a:lvl4pPr>
            <a:lvl5pPr marL="3657600" lvl="4" indent="0">
              <a:buNone/>
              <a:defRPr sz="2000"/>
            </a:lvl5pPr>
            <a:lvl6pPr marL="4572000" lvl="5" indent="0">
              <a:buNone/>
              <a:defRPr sz="2000"/>
            </a:lvl6pPr>
            <a:lvl7pPr marL="5486400" lvl="6" indent="0">
              <a:buNone/>
              <a:defRPr sz="2000"/>
            </a:lvl7pPr>
            <a:lvl8pPr marL="6400800" lvl="7" indent="0">
              <a:buNone/>
              <a:defRPr sz="2000"/>
            </a:lvl8pPr>
            <a:lvl9pPr marL="7315200" lvl="8" indent="0">
              <a:buNone/>
              <a:defRPr sz="2000"/>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lvl="0">
              <a:defRPr sz="6400"/>
            </a:lvl1pPr>
          </a:lstStyle>
          <a:p>
            <a:r>
              <a:rPr lang="en-US"/>
              <a:t>Click to edit Master title style</a:t>
            </a:r>
          </a:p>
        </p:txBody>
      </p:sp>
      <p:sp>
        <p:nvSpPr>
          <p:cNvPr id="3" name="Picture Placeholder 2"/>
          <p:cNvSpPr>
            <a:spLocks noGrp="1"/>
          </p:cNvSpPr>
          <p:nvPr>
            <p:ph type="pic" idx="1"/>
          </p:nvPr>
        </p:nvSpPr>
        <p:spPr>
          <a:xfrm>
            <a:off x="10366376" y="1974851"/>
            <a:ext cx="12344400" cy="9747250"/>
          </a:xfrm>
        </p:spPr>
        <p:txBody>
          <a:bodyPr anchor="t"/>
          <a:lstStyle>
            <a:lvl1pPr marL="0" lvl="0" indent="0">
              <a:buNone/>
              <a:defRPr sz="6400"/>
            </a:lvl1pPr>
            <a:lvl2pPr marL="914400" lvl="1" indent="0">
              <a:buNone/>
              <a:defRPr sz="5600"/>
            </a:lvl2pPr>
            <a:lvl3pPr marL="1828800" lvl="2" indent="0">
              <a:buNone/>
              <a:defRPr sz="4800"/>
            </a:lvl3pPr>
            <a:lvl4pPr marL="2743200" lvl="3" indent="0">
              <a:buNone/>
              <a:defRPr sz="4000"/>
            </a:lvl4pPr>
            <a:lvl5pPr marL="3657600" lvl="4" indent="0">
              <a:buNone/>
              <a:defRPr sz="4000"/>
            </a:lvl5pPr>
            <a:lvl6pPr marL="4572000" lvl="5" indent="0">
              <a:buNone/>
              <a:defRPr sz="4000"/>
            </a:lvl6pPr>
            <a:lvl7pPr marL="5486400" lvl="6" indent="0">
              <a:buNone/>
              <a:defRPr sz="4000"/>
            </a:lvl7pPr>
            <a:lvl8pPr marL="6400800" lvl="7" indent="0">
              <a:buNone/>
              <a:defRPr sz="4000"/>
            </a:lvl8pPr>
            <a:lvl9pPr marL="7315200" lvl="8" indent="0">
              <a:buNone/>
              <a:defRPr sz="4000"/>
            </a:lvl9pPr>
          </a:lstStyle>
          <a:p>
            <a:r>
              <a:rPr lang="en-US"/>
              <a:t>Click icon to add picture</a:t>
            </a:r>
          </a:p>
        </p:txBody>
      </p:sp>
      <p:sp>
        <p:nvSpPr>
          <p:cNvPr id="4" name="Text Placeholder 3"/>
          <p:cNvSpPr>
            <a:spLocks noGrp="1"/>
          </p:cNvSpPr>
          <p:nvPr>
            <p:ph type="body" idx="2"/>
          </p:nvPr>
        </p:nvSpPr>
        <p:spPr>
          <a:xfrm>
            <a:off x="1679577" y="4114800"/>
            <a:ext cx="7864474" cy="7623176"/>
          </a:xfrm>
        </p:spPr>
        <p:txBody>
          <a:bodyPr/>
          <a:lstStyle>
            <a:lvl1pPr marL="0" lvl="0" indent="0">
              <a:buNone/>
              <a:defRPr sz="3200"/>
            </a:lvl1pPr>
            <a:lvl2pPr marL="914400" lvl="1" indent="0">
              <a:buNone/>
              <a:defRPr sz="2800"/>
            </a:lvl2pPr>
            <a:lvl3pPr marL="1828800" lvl="2" indent="0">
              <a:buNone/>
              <a:defRPr sz="2400"/>
            </a:lvl3pPr>
            <a:lvl4pPr marL="2743200" lvl="3" indent="0">
              <a:buNone/>
              <a:defRPr sz="2000"/>
            </a:lvl4pPr>
            <a:lvl5pPr marL="3657600" lvl="4" indent="0">
              <a:buNone/>
              <a:defRPr sz="2000"/>
            </a:lvl5pPr>
            <a:lvl6pPr marL="4572000" lvl="5" indent="0">
              <a:buNone/>
              <a:defRPr sz="2000"/>
            </a:lvl6pPr>
            <a:lvl7pPr marL="5486400" lvl="6" indent="0">
              <a:buNone/>
              <a:defRPr sz="2000"/>
            </a:lvl7pPr>
            <a:lvl8pPr marL="6400800" lvl="7" indent="0">
              <a:buNone/>
              <a:defRPr sz="2000"/>
            </a:lvl8pPr>
            <a:lvl9pPr marL="7315200" lvl="8" indent="0">
              <a:buNone/>
              <a:defRPr sz="2000"/>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17449800" y="730250"/>
            <a:ext cx="5257800" cy="11623676"/>
          </a:xfrm>
        </p:spPr>
        <p:txBody>
          <a:bodyPr vert="eaVert"/>
          <a:lstStyle/>
          <a:p>
            <a:r>
              <a:rPr lang="en-US"/>
              <a:t>Click to edit Master title style</a:t>
            </a:r>
          </a:p>
        </p:txBody>
      </p:sp>
      <p:sp>
        <p:nvSpPr>
          <p:cNvPr id="3" name="Vertical Text Placeholder 2"/>
          <p:cNvSpPr>
            <a:spLocks noGrp="1"/>
          </p:cNvSpPr>
          <p:nvPr>
            <p:ph type="body"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lvl="0">
              <a:defRPr sz="12000"/>
            </a:lvl1pPr>
          </a:lstStyle>
          <a:p>
            <a:r>
              <a:rPr lang="en-US"/>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lvl="0" indent="0">
              <a:buNone/>
              <a:defRPr sz="4800">
                <a:solidFill>
                  <a:schemeClr val="tx1">
                    <a:tint val="75000"/>
                  </a:schemeClr>
                </a:solidFill>
              </a:defRPr>
            </a:lvl1pPr>
            <a:lvl2pPr marL="914400" lvl="1" indent="0">
              <a:buNone/>
              <a:defRPr sz="4000">
                <a:solidFill>
                  <a:schemeClr val="tx1">
                    <a:tint val="75000"/>
                  </a:schemeClr>
                </a:solidFill>
              </a:defRPr>
            </a:lvl2pPr>
            <a:lvl3pPr marL="1828800" lvl="2" indent="0">
              <a:buNone/>
              <a:defRPr sz="3600">
                <a:solidFill>
                  <a:schemeClr val="tx1">
                    <a:tint val="75000"/>
                  </a:schemeClr>
                </a:solidFill>
              </a:defRPr>
            </a:lvl3pPr>
            <a:lvl4pPr marL="2743200" lvl="3" indent="0">
              <a:buNone/>
              <a:defRPr sz="3200">
                <a:solidFill>
                  <a:schemeClr val="tx1">
                    <a:tint val="75000"/>
                  </a:schemeClr>
                </a:solidFill>
              </a:defRPr>
            </a:lvl4pPr>
            <a:lvl5pPr marL="3657600" lvl="4" indent="0">
              <a:buNone/>
              <a:defRPr sz="3200">
                <a:solidFill>
                  <a:schemeClr val="tx1">
                    <a:tint val="75000"/>
                  </a:schemeClr>
                </a:solidFill>
              </a:defRPr>
            </a:lvl5pPr>
            <a:lvl6pPr marL="4572000" lvl="5" indent="0">
              <a:buNone/>
              <a:defRPr sz="3200">
                <a:solidFill>
                  <a:schemeClr val="tx1">
                    <a:tint val="75000"/>
                  </a:schemeClr>
                </a:solidFill>
              </a:defRPr>
            </a:lvl6pPr>
            <a:lvl7pPr marL="5486400" lvl="6" indent="0">
              <a:buNone/>
              <a:defRPr sz="3200">
                <a:solidFill>
                  <a:schemeClr val="tx1">
                    <a:tint val="75000"/>
                  </a:schemeClr>
                </a:solidFill>
              </a:defRPr>
            </a:lvl7pPr>
            <a:lvl8pPr marL="6400800" lvl="7" indent="0">
              <a:buNone/>
              <a:defRPr sz="3200">
                <a:solidFill>
                  <a:schemeClr val="tx1">
                    <a:tint val="75000"/>
                  </a:schemeClr>
                </a:solidFill>
              </a:defRPr>
            </a:lvl8pPr>
            <a:lvl9pPr marL="7315200" lvl="8" indent="0">
              <a:buNone/>
              <a:defRPr sz="32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lvl="0" indent="0">
              <a:buNone/>
              <a:defRPr sz="4800" b="1"/>
            </a:lvl1pPr>
            <a:lvl2pPr marL="914400" lvl="1" indent="0">
              <a:buNone/>
              <a:defRPr sz="4000" b="1"/>
            </a:lvl2pPr>
            <a:lvl3pPr marL="1828800" lvl="2" indent="0">
              <a:buNone/>
              <a:defRPr sz="3600" b="1"/>
            </a:lvl3pPr>
            <a:lvl4pPr marL="2743200" lvl="3" indent="0">
              <a:buNone/>
              <a:defRPr sz="3200" b="1"/>
            </a:lvl4pPr>
            <a:lvl5pPr marL="3657600" lvl="4" indent="0">
              <a:buNone/>
              <a:defRPr sz="3200" b="1"/>
            </a:lvl5pPr>
            <a:lvl6pPr marL="4572000" lvl="5" indent="0">
              <a:buNone/>
              <a:defRPr sz="3200" b="1"/>
            </a:lvl6pPr>
            <a:lvl7pPr marL="5486400" lvl="6" indent="0">
              <a:buNone/>
              <a:defRPr sz="3200" b="1"/>
            </a:lvl7pPr>
            <a:lvl8pPr marL="6400800" lvl="7" indent="0">
              <a:buNone/>
              <a:defRPr sz="3200" b="1"/>
            </a:lvl8pPr>
            <a:lvl9pPr marL="7315200" lvl="8" indent="0">
              <a:buNone/>
              <a:defRPr sz="3200" b="1"/>
            </a:lvl9pPr>
          </a:lstStyle>
          <a:p>
            <a:pPr lvl="0"/>
            <a:r>
              <a:rPr lang="en-US"/>
              <a:t>Click to edit Master text styles</a:t>
            </a:r>
          </a:p>
        </p:txBody>
      </p:sp>
      <p:sp>
        <p:nvSpPr>
          <p:cNvPr id="4" name="Content Placeholder 3"/>
          <p:cNvSpPr>
            <a:spLocks noGrp="1"/>
          </p:cNvSpPr>
          <p:nvPr>
            <p:ph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idx="3"/>
          </p:nvPr>
        </p:nvSpPr>
        <p:spPr>
          <a:xfrm>
            <a:off x="12344400" y="3362326"/>
            <a:ext cx="10366376" cy="1647824"/>
          </a:xfrm>
        </p:spPr>
        <p:txBody>
          <a:bodyPr anchor="b"/>
          <a:lstStyle>
            <a:lvl1pPr marL="0" lvl="0" indent="0">
              <a:buNone/>
              <a:defRPr sz="4800" b="1"/>
            </a:lvl1pPr>
            <a:lvl2pPr marL="914400" lvl="1" indent="0">
              <a:buNone/>
              <a:defRPr sz="4000" b="1"/>
            </a:lvl2pPr>
            <a:lvl3pPr marL="1828800" lvl="2" indent="0">
              <a:buNone/>
              <a:defRPr sz="3600" b="1"/>
            </a:lvl3pPr>
            <a:lvl4pPr marL="2743200" lvl="3" indent="0">
              <a:buNone/>
              <a:defRPr sz="3200" b="1"/>
            </a:lvl4pPr>
            <a:lvl5pPr marL="3657600" lvl="4" indent="0">
              <a:buNone/>
              <a:defRPr sz="3200" b="1"/>
            </a:lvl5pPr>
            <a:lvl6pPr marL="4572000" lvl="5" indent="0">
              <a:buNone/>
              <a:defRPr sz="3200" b="1"/>
            </a:lvl6pPr>
            <a:lvl7pPr marL="5486400" lvl="6" indent="0">
              <a:buNone/>
              <a:defRPr sz="3200" b="1"/>
            </a:lvl7pPr>
            <a:lvl8pPr marL="6400800" lvl="7" indent="0">
              <a:buNone/>
              <a:defRPr sz="3200" b="1"/>
            </a:lvl8pPr>
            <a:lvl9pPr marL="7315200" lvl="8" indent="0">
              <a:buNone/>
              <a:defRPr sz="3200" b="1"/>
            </a:lvl9pPr>
          </a:lstStyle>
          <a:p>
            <a:pPr lvl="0"/>
            <a:r>
              <a:rPr lang="en-US"/>
              <a:t>Click to edit Master text styles</a:t>
            </a:r>
          </a:p>
        </p:txBody>
      </p:sp>
      <p:sp>
        <p:nvSpPr>
          <p:cNvPr id="6" name="Content Placeholder 5"/>
          <p:cNvSpPr>
            <a:spLocks noGrp="1"/>
          </p:cNvSpPr>
          <p:nvPr>
            <p:ph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lvl="0">
              <a:defRPr sz="6400"/>
            </a:lvl1pPr>
          </a:lstStyle>
          <a:p>
            <a:r>
              <a:rPr lang="en-US"/>
              <a:t>Click to edit Master title style</a:t>
            </a:r>
          </a:p>
        </p:txBody>
      </p:sp>
      <p:sp>
        <p:nvSpPr>
          <p:cNvPr id="3" name="Content Placeholder 2"/>
          <p:cNvSpPr>
            <a:spLocks noGrp="1"/>
          </p:cNvSpPr>
          <p:nvPr>
            <p:ph idx="1"/>
          </p:nvPr>
        </p:nvSpPr>
        <p:spPr>
          <a:xfrm>
            <a:off x="10366376" y="1974851"/>
            <a:ext cx="12344400" cy="9747250"/>
          </a:xfrm>
        </p:spPr>
        <p:txBody>
          <a:bodyPr/>
          <a:lstStyle>
            <a:lvl1pPr lvl="0">
              <a:defRPr sz="6400"/>
            </a:lvl1pPr>
            <a:lvl2pPr lvl="1">
              <a:defRPr sz="5600"/>
            </a:lvl2pPr>
            <a:lvl3pPr lvl="2">
              <a:defRPr sz="4800"/>
            </a:lvl3pPr>
            <a:lvl4pPr lvl="3">
              <a:defRPr sz="4000"/>
            </a:lvl4pPr>
            <a:lvl5pPr lvl="4">
              <a:defRPr sz="4000"/>
            </a:lvl5pPr>
            <a:lvl6pPr lvl="5">
              <a:defRPr sz="4000"/>
            </a:lvl6pPr>
            <a:lvl7pPr lvl="6">
              <a:defRPr sz="4000"/>
            </a:lvl7pPr>
            <a:lvl8pPr lvl="7">
              <a:defRPr sz="4000"/>
            </a:lvl8pPr>
            <a:lvl9pPr lvl="8">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idx="2"/>
          </p:nvPr>
        </p:nvSpPr>
        <p:spPr>
          <a:xfrm>
            <a:off x="1679577" y="4114800"/>
            <a:ext cx="7864474" cy="7623176"/>
          </a:xfrm>
        </p:spPr>
        <p:txBody>
          <a:bodyPr/>
          <a:lstStyle>
            <a:lvl1pPr marL="0" lvl="0" indent="0">
              <a:buNone/>
              <a:defRPr sz="3200"/>
            </a:lvl1pPr>
            <a:lvl2pPr marL="914400" lvl="1" indent="0">
              <a:buNone/>
              <a:defRPr sz="2800"/>
            </a:lvl2pPr>
            <a:lvl3pPr marL="1828800" lvl="2" indent="0">
              <a:buNone/>
              <a:defRPr sz="2400"/>
            </a:lvl3pPr>
            <a:lvl4pPr marL="2743200" lvl="3" indent="0">
              <a:buNone/>
              <a:defRPr sz="2000"/>
            </a:lvl4pPr>
            <a:lvl5pPr marL="3657600" lvl="4" indent="0">
              <a:buNone/>
              <a:defRPr sz="2000"/>
            </a:lvl5pPr>
            <a:lvl6pPr marL="4572000" lvl="5" indent="0">
              <a:buNone/>
              <a:defRPr sz="2000"/>
            </a:lvl6pPr>
            <a:lvl7pPr marL="5486400" lvl="6" indent="0">
              <a:buNone/>
              <a:defRPr sz="2000"/>
            </a:lvl7pPr>
            <a:lvl8pPr marL="6400800" lvl="7" indent="0">
              <a:buNone/>
              <a:defRPr sz="2000"/>
            </a:lvl8pPr>
            <a:lvl9pPr marL="7315200" lvl="8" indent="0">
              <a:buNone/>
              <a:defRPr sz="20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lvl="0">
              <a:defRPr sz="6400"/>
            </a:lvl1pPr>
          </a:lstStyle>
          <a:p>
            <a:r>
              <a:rPr lang="en-US"/>
              <a:t>Click to edit Master title style</a:t>
            </a:r>
          </a:p>
        </p:txBody>
      </p:sp>
      <p:sp>
        <p:nvSpPr>
          <p:cNvPr id="3" name="Picture Placeholder 2"/>
          <p:cNvSpPr>
            <a:spLocks noGrp="1"/>
          </p:cNvSpPr>
          <p:nvPr>
            <p:ph type="pic" idx="1"/>
          </p:nvPr>
        </p:nvSpPr>
        <p:spPr>
          <a:xfrm>
            <a:off x="10366376" y="1974851"/>
            <a:ext cx="12344400" cy="9747250"/>
          </a:xfrm>
        </p:spPr>
        <p:txBody>
          <a:bodyPr anchor="t"/>
          <a:lstStyle>
            <a:lvl1pPr marL="0" lvl="0" indent="0">
              <a:buNone/>
              <a:defRPr sz="6400"/>
            </a:lvl1pPr>
            <a:lvl2pPr marL="914400" lvl="1" indent="0">
              <a:buNone/>
              <a:defRPr sz="5600"/>
            </a:lvl2pPr>
            <a:lvl3pPr marL="1828800" lvl="2" indent="0">
              <a:buNone/>
              <a:defRPr sz="4800"/>
            </a:lvl3pPr>
            <a:lvl4pPr marL="2743200" lvl="3" indent="0">
              <a:buNone/>
              <a:defRPr sz="4000"/>
            </a:lvl4pPr>
            <a:lvl5pPr marL="3657600" lvl="4" indent="0">
              <a:buNone/>
              <a:defRPr sz="4000"/>
            </a:lvl5pPr>
            <a:lvl6pPr marL="4572000" lvl="5" indent="0">
              <a:buNone/>
              <a:defRPr sz="4000"/>
            </a:lvl6pPr>
            <a:lvl7pPr marL="5486400" lvl="6" indent="0">
              <a:buNone/>
              <a:defRPr sz="4000"/>
            </a:lvl7pPr>
            <a:lvl8pPr marL="6400800" lvl="7" indent="0">
              <a:buNone/>
              <a:defRPr sz="4000"/>
            </a:lvl8pPr>
            <a:lvl9pPr marL="7315200" lvl="8" indent="0">
              <a:buNone/>
              <a:defRPr sz="4000"/>
            </a:lvl9pPr>
          </a:lstStyle>
          <a:p>
            <a:r>
              <a:rPr lang="en-US"/>
              <a:t>Click icon to add picture</a:t>
            </a:r>
          </a:p>
        </p:txBody>
      </p:sp>
      <p:sp>
        <p:nvSpPr>
          <p:cNvPr id="4" name="Text Placeholder 3"/>
          <p:cNvSpPr>
            <a:spLocks noGrp="1"/>
          </p:cNvSpPr>
          <p:nvPr>
            <p:ph type="body" idx="2"/>
          </p:nvPr>
        </p:nvSpPr>
        <p:spPr>
          <a:xfrm>
            <a:off x="1679577" y="4114800"/>
            <a:ext cx="7864474" cy="7623176"/>
          </a:xfrm>
        </p:spPr>
        <p:txBody>
          <a:bodyPr/>
          <a:lstStyle>
            <a:lvl1pPr marL="0" lvl="0" indent="0">
              <a:buNone/>
              <a:defRPr sz="3200"/>
            </a:lvl1pPr>
            <a:lvl2pPr marL="914400" lvl="1" indent="0">
              <a:buNone/>
              <a:defRPr sz="2800"/>
            </a:lvl2pPr>
            <a:lvl3pPr marL="1828800" lvl="2" indent="0">
              <a:buNone/>
              <a:defRPr sz="2400"/>
            </a:lvl3pPr>
            <a:lvl4pPr marL="2743200" lvl="3" indent="0">
              <a:buNone/>
              <a:defRPr sz="2000"/>
            </a:lvl4pPr>
            <a:lvl5pPr marL="3657600" lvl="4" indent="0">
              <a:buNone/>
              <a:defRPr sz="2000"/>
            </a:lvl5pPr>
            <a:lvl6pPr marL="4572000" lvl="5" indent="0">
              <a:buNone/>
              <a:defRPr sz="2000"/>
            </a:lvl6pPr>
            <a:lvl7pPr marL="5486400" lvl="6" indent="0">
              <a:buNone/>
              <a:defRPr sz="2000"/>
            </a:lvl7pPr>
            <a:lvl8pPr marL="6400800" lvl="7" indent="0">
              <a:buNone/>
              <a:defRPr sz="2000"/>
            </a:lvl8pPr>
            <a:lvl9pPr marL="7315200" lvl="8" indent="0">
              <a:buNone/>
              <a:defRPr sz="2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lvl="0" algn="l" defTabSz="1828800">
        <a:lnSpc>
          <a:spcPct val="90000"/>
        </a:lnSpc>
        <a:spcBef>
          <a:spcPct val="0"/>
        </a:spcBef>
        <a:buNone/>
        <a:defRPr sz="8800" kern="1200">
          <a:solidFill>
            <a:schemeClr val="tx1"/>
          </a:solidFill>
          <a:latin typeface="Calibri Light" panose="020F0302020204030204"/>
          <a:ea typeface="宋体" panose="02010600030101010101" pitchFamily="2" charset="-122"/>
        </a:defRPr>
      </a:lvl1pPr>
    </p:titleStyle>
    <p:bodyStyle>
      <a:lvl1pPr marL="457200" lvl="0" indent="-457200" algn="l" defTabSz="1828800">
        <a:lnSpc>
          <a:spcPct val="90000"/>
        </a:lnSpc>
        <a:spcBef>
          <a:spcPts val="2000"/>
        </a:spcBef>
        <a:buFont typeface="Arial" panose="020B0604020202020204" pitchFamily="34" charset="0"/>
        <a:buChar char="•"/>
        <a:defRPr sz="5600" kern="1200">
          <a:solidFill>
            <a:schemeClr val="tx1"/>
          </a:solidFill>
          <a:latin typeface="Calibri" panose="020F0502020204030204"/>
          <a:ea typeface="宋体" panose="02010600030101010101" pitchFamily="2" charset="-122"/>
        </a:defRPr>
      </a:lvl1pPr>
      <a:lvl2pPr marL="1371600" lvl="1" indent="-457200" algn="l" defTabSz="1828800">
        <a:lnSpc>
          <a:spcPct val="90000"/>
        </a:lnSpc>
        <a:spcBef>
          <a:spcPts val="1000"/>
        </a:spcBef>
        <a:buFont typeface="Arial" panose="020B0604020202020204" pitchFamily="34" charset="0"/>
        <a:buChar char="•"/>
        <a:defRPr sz="4800" kern="1200">
          <a:solidFill>
            <a:schemeClr val="tx1"/>
          </a:solidFill>
          <a:latin typeface="Calibri" panose="020F0502020204030204"/>
          <a:ea typeface="宋体" panose="02010600030101010101" pitchFamily="2" charset="-122"/>
        </a:defRPr>
      </a:lvl2pPr>
      <a:lvl3pPr marL="2286000" lvl="2" indent="-457200" algn="l" defTabSz="1828800">
        <a:lnSpc>
          <a:spcPct val="90000"/>
        </a:lnSpc>
        <a:spcBef>
          <a:spcPts val="1000"/>
        </a:spcBef>
        <a:buFont typeface="Arial" panose="020B0604020202020204" pitchFamily="34" charset="0"/>
        <a:buChar char="•"/>
        <a:defRPr sz="4000" kern="1200">
          <a:solidFill>
            <a:schemeClr val="tx1"/>
          </a:solidFill>
          <a:latin typeface="Calibri" panose="020F0502020204030204"/>
          <a:ea typeface="宋体" panose="02010600030101010101" pitchFamily="2" charset="-122"/>
        </a:defRPr>
      </a:lvl3pPr>
      <a:lvl4pPr marL="3200400" lvl="3"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4pPr>
      <a:lvl5pPr marL="4114800" lvl="4"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5pPr>
      <a:lvl6pPr marL="5029200" lvl="5"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6pPr>
      <a:lvl7pPr marL="5943600" lvl="6"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7pPr>
      <a:lvl8pPr marL="6858000" lvl="7"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8pPr>
      <a:lvl9pPr marL="7772400" lvl="8"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9pPr>
    </p:bodyStyle>
    <p:other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lvl="0" algn="l" defTabSz="1828800">
        <a:lnSpc>
          <a:spcPct val="90000"/>
        </a:lnSpc>
        <a:spcBef>
          <a:spcPct val="0"/>
        </a:spcBef>
        <a:buNone/>
        <a:defRPr sz="8800" kern="1200">
          <a:solidFill>
            <a:schemeClr val="tx1"/>
          </a:solidFill>
          <a:latin typeface="Calibri Light" panose="020F0302020204030204"/>
          <a:ea typeface="宋体" panose="02010600030101010101" pitchFamily="2" charset="-122"/>
        </a:defRPr>
      </a:lvl1pPr>
    </p:titleStyle>
    <p:bodyStyle>
      <a:lvl1pPr marL="457200" lvl="0" indent="-457200" algn="l" defTabSz="1828800">
        <a:lnSpc>
          <a:spcPct val="90000"/>
        </a:lnSpc>
        <a:spcBef>
          <a:spcPts val="2000"/>
        </a:spcBef>
        <a:buFont typeface="Arial" panose="020B0604020202020204" pitchFamily="34" charset="0"/>
        <a:buChar char="•"/>
        <a:defRPr sz="5600" kern="1200">
          <a:solidFill>
            <a:schemeClr val="tx1"/>
          </a:solidFill>
          <a:latin typeface="Calibri" panose="020F0502020204030204"/>
          <a:ea typeface="宋体" panose="02010600030101010101" pitchFamily="2" charset="-122"/>
        </a:defRPr>
      </a:lvl1pPr>
      <a:lvl2pPr marL="1371600" lvl="1" indent="-457200" algn="l" defTabSz="1828800">
        <a:lnSpc>
          <a:spcPct val="90000"/>
        </a:lnSpc>
        <a:spcBef>
          <a:spcPts val="1000"/>
        </a:spcBef>
        <a:buFont typeface="Arial" panose="020B0604020202020204" pitchFamily="34" charset="0"/>
        <a:buChar char="•"/>
        <a:defRPr sz="4800" kern="1200">
          <a:solidFill>
            <a:schemeClr val="tx1"/>
          </a:solidFill>
          <a:latin typeface="Calibri" panose="020F0502020204030204"/>
          <a:ea typeface="宋体" panose="02010600030101010101" pitchFamily="2" charset="-122"/>
        </a:defRPr>
      </a:lvl2pPr>
      <a:lvl3pPr marL="2286000" lvl="2" indent="-457200" algn="l" defTabSz="1828800">
        <a:lnSpc>
          <a:spcPct val="90000"/>
        </a:lnSpc>
        <a:spcBef>
          <a:spcPts val="1000"/>
        </a:spcBef>
        <a:buFont typeface="Arial" panose="020B0604020202020204" pitchFamily="34" charset="0"/>
        <a:buChar char="•"/>
        <a:defRPr sz="4000" kern="1200">
          <a:solidFill>
            <a:schemeClr val="tx1"/>
          </a:solidFill>
          <a:latin typeface="Calibri" panose="020F0502020204030204"/>
          <a:ea typeface="宋体" panose="02010600030101010101" pitchFamily="2" charset="-122"/>
        </a:defRPr>
      </a:lvl3pPr>
      <a:lvl4pPr marL="3200400" lvl="3"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4pPr>
      <a:lvl5pPr marL="4114800" lvl="4"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5pPr>
      <a:lvl6pPr marL="5029200" lvl="5"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6pPr>
      <a:lvl7pPr marL="5943600" lvl="6"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7pPr>
      <a:lvl8pPr marL="6858000" lvl="7"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8pPr>
      <a:lvl9pPr marL="7772400" lvl="8" indent="-457200" algn="l" defTabSz="1828800">
        <a:lnSpc>
          <a:spcPct val="90000"/>
        </a:lnSpc>
        <a:spcBef>
          <a:spcPts val="1000"/>
        </a:spcBef>
        <a:buFont typeface="Arial" panose="020B0604020202020204" pitchFamily="34" charset="0"/>
        <a:buChar char="•"/>
        <a:defRPr sz="3600" kern="1200">
          <a:solidFill>
            <a:schemeClr val="tx1"/>
          </a:solidFill>
          <a:latin typeface="Calibri" panose="020F0502020204030204"/>
          <a:ea typeface="宋体" panose="02010600030101010101" pitchFamily="2" charset="-122"/>
        </a:defRPr>
      </a:lvl9pPr>
    </p:bodyStyle>
    <p:other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0">
                <a:srgbClr val="55E9C6">
                  <a:alpha val="69804"/>
                </a:srgbClr>
              </a:gs>
              <a:gs pos="100000">
                <a:srgbClr val="3A55AC">
                  <a:alpha val="80000"/>
                </a:srgbClr>
              </a:gs>
            </a:gsLst>
            <a:lin ang="2700000" scaled="0"/>
          </a:gradFill>
          <a:ln>
            <a:noFill/>
          </a:ln>
        </p:spPr>
        <p:txBody>
          <a:bodyPr anchor="ctr"/>
          <a:lstStyle/>
          <a:p>
            <a:pPr algn="ctr"/>
            <a:endParaRPr lang="en-US" dirty="0">
              <a:solidFill>
                <a:schemeClr val="lt1"/>
              </a:solidFill>
            </a:endParaRPr>
          </a:p>
        </p:txBody>
      </p:sp>
      <p:sp>
        <p:nvSpPr>
          <p:cNvPr id="4" name="TextBox 10"/>
          <p:cNvSpPr txBox="1"/>
          <p:nvPr/>
        </p:nvSpPr>
        <p:spPr>
          <a:xfrm>
            <a:off x="5067298" y="9763825"/>
            <a:ext cx="14249401" cy="1754326"/>
          </a:xfrm>
          <a:prstGeom prst="rect">
            <a:avLst/>
          </a:prstGeom>
          <a:noFill/>
        </p:spPr>
        <p:txBody>
          <a:bodyPr wrap="square">
            <a:spAutoFit/>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r>
              <a:rPr lang="zh-CN" altLang="en-US" b="1" dirty="0">
                <a:solidFill>
                  <a:schemeClr val="bg1"/>
                </a:solidFill>
                <a:latin typeface="Montserrat Semi Bold"/>
              </a:rPr>
              <a:t>第一组</a:t>
            </a:r>
            <a:endParaRPr lang="en-US" altLang="zh-CN" b="1" dirty="0">
              <a:solidFill>
                <a:schemeClr val="bg1"/>
              </a:solidFill>
              <a:latin typeface="Montserrat Semi Bold"/>
            </a:endParaRPr>
          </a:p>
          <a:p>
            <a:pPr algn="ctr"/>
            <a:endParaRPr lang="en-US" altLang="zh-CN" b="1" dirty="0">
              <a:solidFill>
                <a:schemeClr val="bg1"/>
              </a:solidFill>
              <a:latin typeface="Montserrat Semi Bold"/>
            </a:endParaRPr>
          </a:p>
          <a:p>
            <a:pPr algn="ctr"/>
            <a:r>
              <a:rPr lang="zh-CN" b="1" dirty="0">
                <a:solidFill>
                  <a:schemeClr val="bg1"/>
                </a:solidFill>
                <a:latin typeface="Montserrat Semi Bold"/>
              </a:rPr>
              <a:t>陈宇婷 袁慧玲 杨正宇 罗思亓 刘叶子 魏玉霜</a:t>
            </a:r>
            <a:endParaRPr lang="en-US" b="1" dirty="0">
              <a:solidFill>
                <a:schemeClr val="bg1"/>
              </a:solidFill>
              <a:latin typeface="Montserrat Semi Bold"/>
            </a:endParaRPr>
          </a:p>
        </p:txBody>
      </p:sp>
      <p:sp>
        <p:nvSpPr>
          <p:cNvPr id="5" name="Rectangle 3"/>
          <p:cNvSpPr/>
          <p:nvPr/>
        </p:nvSpPr>
        <p:spPr>
          <a:xfrm>
            <a:off x="4984266" y="4727621"/>
            <a:ext cx="14249401"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6" name="文本框 5"/>
          <p:cNvSpPr txBox="1"/>
          <p:nvPr/>
        </p:nvSpPr>
        <p:spPr>
          <a:xfrm flipH="1">
            <a:off x="4653716" y="5251249"/>
            <a:ext cx="15076567" cy="2123658"/>
          </a:xfrm>
          <a:prstGeom prst="rect">
            <a:avLst/>
          </a:prstGeom>
          <a:noFill/>
        </p:spPr>
        <p:txBody>
          <a:bodyPr wrap="square">
            <a:spAutoFit/>
          </a:bodyPr>
          <a:lstStyle/>
          <a:p>
            <a:pPr algn="ctr"/>
            <a:r>
              <a:rPr lang="zh-CN" sz="9600" dirty="0">
                <a:solidFill>
                  <a:schemeClr val="bg1"/>
                </a:solidFill>
                <a:latin typeface="Microsoft YaHei UI" panose="020B0503020204020204" charset="-122"/>
                <a:ea typeface="Microsoft YaHei UI" panose="020B0503020204020204" charset="-122"/>
              </a:rPr>
              <a:t>翻译项目管理</a:t>
            </a:r>
            <a:r>
              <a:rPr lang="zh-CN" altLang="en-US" sz="9600" dirty="0">
                <a:solidFill>
                  <a:schemeClr val="bg1"/>
                </a:solidFill>
                <a:latin typeface="Microsoft YaHei UI" panose="020B0503020204020204" charset="-122"/>
                <a:ea typeface="Microsoft YaHei UI" panose="020B0503020204020204" charset="-122"/>
              </a:rPr>
              <a:t>探究</a:t>
            </a:r>
            <a:endParaRPr lang="en-US" sz="9600" dirty="0">
              <a:solidFill>
                <a:schemeClr val="bg1"/>
              </a:solidFill>
              <a:latin typeface="Microsoft YaHei UI" panose="020B0503020204020204" charset="-122"/>
              <a:ea typeface="Microsoft YaHei UI" panose="020B0503020204020204" charset="-122"/>
            </a:endParaRPr>
          </a:p>
          <a:p>
            <a:endParaRPr 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3053080" y="4988561"/>
            <a:ext cx="18280380" cy="2872389"/>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a:lnSpc>
                <a:spcPct val="150000"/>
              </a:lnSpc>
            </a:pPr>
            <a:r>
              <a:rPr lang="zh-CN" sz="6400">
                <a:solidFill>
                  <a:schemeClr val="tx1"/>
                </a:solidFill>
                <a:latin typeface="Times New Roman" panose="02020603050405020304"/>
                <a:ea typeface="Times New Roman" panose="02020603050405020304"/>
              </a:rPr>
              <a:t>核心：</a:t>
            </a:r>
          </a:p>
          <a:p>
            <a:pPr algn="l">
              <a:lnSpc>
                <a:spcPct val="150000"/>
              </a:lnSpc>
            </a:pPr>
            <a:r>
              <a:rPr lang="zh-CN" sz="6400">
                <a:solidFill>
                  <a:schemeClr val="tx1"/>
                </a:solidFill>
                <a:latin typeface="Times New Roman" panose="02020603050405020304"/>
                <a:ea typeface="Times New Roman" panose="02020603050405020304"/>
              </a:rPr>
              <a:t>时间控制、成本控制、质量控制</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spAutoFit/>
            </a:bodyPr>
            <a:lstStyle/>
            <a:p>
              <a:pPr algn="ctr"/>
              <a:r>
                <a:rPr lang="zh-CN" sz="5400" b="1">
                  <a:latin typeface="Montserrat Semi Bold"/>
                </a:rPr>
                <a:t>翻译项目管理</a:t>
              </a:r>
              <a:endParaRPr lang="en-US" sz="5400" b="1">
                <a:latin typeface="Montserrat Semi Bold"/>
              </a:endParaRPr>
            </a:p>
          </p:txBody>
        </p:sp>
      </p:grpSp>
      <p:sp>
        <p:nvSpPr>
          <p:cNvPr id="4118" name="文本框 4117"/>
          <p:cNvSpPr txBox="1"/>
          <p:nvPr/>
        </p:nvSpPr>
        <p:spPr>
          <a:xfrm>
            <a:off x="8396222" y="11719292"/>
            <a:ext cx="15241586" cy="1274828"/>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endParaRPr lang="zh-CN" sz="2800">
              <a:latin typeface="宋体" panose="02010600030101010101" pitchFamily="2" charset="-122"/>
              <a:ea typeface="宋体" panose="02010600030101010101" pitchFamily="2" charset="-122"/>
            </a:endParaRPr>
          </a:p>
          <a:p>
            <a:r>
              <a:rPr lang="zh-CN" sz="2800">
                <a:latin typeface="宋体" panose="02010600030101010101" pitchFamily="2" charset="-122"/>
                <a:ea typeface="宋体" panose="02010600030101010101" pitchFamily="2" charset="-122"/>
              </a:rPr>
              <a:t>王传英, 闫栗丽, &amp; 张颖丽. (2011). 翻译项目管理与职业译员训练. </a:t>
            </a:r>
            <a:r>
              <a:rPr lang="zh-CN" sz="2800" i="1">
                <a:latin typeface="宋体" panose="02010600030101010101" pitchFamily="2" charset="-122"/>
                <a:ea typeface="宋体" panose="02010600030101010101" pitchFamily="2" charset="-122"/>
              </a:rPr>
              <a:t>中国翻译</a:t>
            </a:r>
            <a:r>
              <a:rPr lang="zh-CN" sz="2800">
                <a:latin typeface="宋体" panose="02010600030101010101" pitchFamily="2" charset="-122"/>
                <a:ea typeface="宋体" panose="02010600030101010101" pitchFamily="2" charset="-122"/>
              </a:rPr>
              <a:t>(01), 59-63.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612265" y="3491865"/>
            <a:ext cx="10998835" cy="6731635"/>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a:lnSpc>
                <a:spcPct val="150000"/>
              </a:lnSpc>
            </a:pPr>
            <a:r>
              <a:rPr lang="zh-CN" sz="4000" b="1">
                <a:solidFill>
                  <a:schemeClr val="tx1"/>
                </a:solidFill>
                <a:latin typeface="Times New Roman" panose="02020603050405020304"/>
                <a:ea typeface="Times New Roman" panose="02020603050405020304"/>
              </a:rPr>
              <a:t>刘越男：</a:t>
            </a:r>
            <a:endParaRPr lang="zh-CN" sz="4000">
              <a:solidFill>
                <a:schemeClr val="tx1"/>
              </a:solidFill>
              <a:latin typeface="Times New Roman" panose="02020603050405020304"/>
              <a:ea typeface="Times New Roman" panose="02020603050405020304"/>
            </a:endParaRPr>
          </a:p>
          <a:p>
            <a:pPr algn="l">
              <a:lnSpc>
                <a:spcPct val="150000"/>
              </a:lnSpc>
            </a:pPr>
            <a:r>
              <a:rPr lang="zh-CN" sz="4000">
                <a:solidFill>
                  <a:schemeClr val="tx1"/>
                </a:solidFill>
                <a:latin typeface="Times New Roman" panose="02020603050405020304"/>
                <a:ea typeface="Times New Roman" panose="02020603050405020304"/>
              </a:rPr>
              <a:t>文件管理流程的概念模型</a:t>
            </a:r>
          </a:p>
          <a:p>
            <a:pPr marL="571500" indent="-571500" algn="l">
              <a:lnSpc>
                <a:spcPct val="150000"/>
              </a:lnSpc>
              <a:buFont typeface="Arial" panose="020B0604020202020204" pitchFamily="34" charset="0"/>
              <a:buChar char="•"/>
            </a:pPr>
            <a:r>
              <a:rPr lang="zh-CN" sz="4000">
                <a:solidFill>
                  <a:schemeClr val="tx1"/>
                </a:solidFill>
                <a:latin typeface="Times New Roman" panose="02020603050405020304"/>
                <a:ea typeface="Times New Roman" panose="02020603050405020304"/>
              </a:rPr>
              <a:t>时间维：文件管理活动发生的时间；</a:t>
            </a:r>
          </a:p>
          <a:p>
            <a:pPr marL="571500" indent="-571500" algn="l">
              <a:lnSpc>
                <a:spcPct val="150000"/>
              </a:lnSpc>
              <a:buFont typeface="Arial" panose="020B0604020202020204" pitchFamily="34" charset="0"/>
              <a:buChar char="•"/>
            </a:pPr>
            <a:r>
              <a:rPr lang="zh-CN" sz="4000">
                <a:solidFill>
                  <a:schemeClr val="tx1"/>
                </a:solidFill>
                <a:latin typeface="Times New Roman" panose="02020603050405020304"/>
                <a:ea typeface="Times New Roman" panose="02020603050405020304"/>
              </a:rPr>
              <a:t>空间维：该活动发生的空间；</a:t>
            </a:r>
          </a:p>
          <a:p>
            <a:pPr marL="571500" indent="-571500" algn="l">
              <a:lnSpc>
                <a:spcPct val="150000"/>
              </a:lnSpc>
              <a:buFont typeface="Arial" panose="020B0604020202020204" pitchFamily="34" charset="0"/>
              <a:buChar char="•"/>
            </a:pPr>
            <a:r>
              <a:rPr lang="zh-CN" sz="4000">
                <a:solidFill>
                  <a:schemeClr val="tx1"/>
                </a:solidFill>
                <a:latin typeface="Times New Roman" panose="02020603050405020304"/>
                <a:ea typeface="Times New Roman" panose="02020603050405020304"/>
              </a:rPr>
              <a:t>逻辑维：在人们头脑中完成文件管理目标需要依次开展的文件管理活动</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2020"/>
            </a:xfrm>
            <a:prstGeom prst="rect">
              <a:avLst/>
            </a:prstGeom>
            <a:noFill/>
          </p:spPr>
          <p:txBody>
            <a:bodyPr wrap="square">
              <a:spAutoFit/>
            </a:bodyPr>
            <a:lstStyle/>
            <a:p>
              <a:pPr algn="ctr"/>
              <a:r>
                <a:rPr lang="zh-CN" sz="5400" b="1">
                  <a:latin typeface="Montserrat Semi Bold"/>
                </a:rPr>
                <a:t>文件管理</a:t>
              </a:r>
              <a:endParaRPr lang="en-US" sz="5400" b="1">
                <a:latin typeface="Montserrat Semi Bold"/>
              </a:endParaRPr>
            </a:p>
          </p:txBody>
        </p:sp>
      </p:grpSp>
      <p:sp>
        <p:nvSpPr>
          <p:cNvPr id="4118" name="文本框 4117"/>
          <p:cNvSpPr txBox="1"/>
          <p:nvPr/>
        </p:nvSpPr>
        <p:spPr>
          <a:xfrm>
            <a:off x="1791335" y="11218545"/>
            <a:ext cx="9171305" cy="1419225"/>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eaLnBrk="1" fontAlgn="auto" latinLnBrk="0" hangingPunct="1">
              <a:lnSpc>
                <a:spcPct val="150000"/>
              </a:lnSpc>
            </a:pPr>
            <a:r>
              <a:rPr lang="en-US" altLang="zh-CN" sz="2800">
                <a:latin typeface="宋体" panose="02010600030101010101" pitchFamily="2" charset="-122"/>
                <a:ea typeface="宋体" panose="02010600030101010101" pitchFamily="2" charset="-122"/>
              </a:rPr>
              <a:t>刘越男. (2004). 建立新秩序——电子文件管理流程研究. 档案学通讯(3), 54-58.</a:t>
            </a:r>
          </a:p>
        </p:txBody>
      </p:sp>
      <p:pic>
        <p:nvPicPr>
          <p:cNvPr id="4" name="图片 4"/>
          <p:cNvPicPr>
            <a:picLocks noChangeAspect="1"/>
          </p:cNvPicPr>
          <p:nvPr/>
        </p:nvPicPr>
        <p:blipFill>
          <a:blip r:embed="rId3"/>
          <a:stretch>
            <a:fillRect/>
          </a:stretch>
        </p:blipFill>
        <p:spPr>
          <a:xfrm>
            <a:off x="13122910" y="2961005"/>
            <a:ext cx="10250805" cy="88506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671320" y="3227070"/>
            <a:ext cx="20254595" cy="8368665"/>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a:lnSpc>
                <a:spcPct val="150000"/>
              </a:lnSpc>
            </a:pPr>
            <a:r>
              <a:rPr lang="zh-CN" sz="4000" b="1" dirty="0">
                <a:solidFill>
                  <a:schemeClr val="tx1"/>
                </a:solidFill>
                <a:latin typeface="Times New Roman" panose="02020603050405020304"/>
                <a:ea typeface="Times New Roman" panose="02020603050405020304"/>
              </a:rPr>
              <a:t>刘越男：</a:t>
            </a:r>
            <a:endParaRPr lang="zh-CN" sz="4000" dirty="0">
              <a:solidFill>
                <a:schemeClr val="tx1"/>
              </a:solidFill>
              <a:latin typeface="Times New Roman" panose="02020603050405020304"/>
              <a:ea typeface="Times New Roman" panose="02020603050405020304"/>
            </a:endParaRPr>
          </a:p>
          <a:p>
            <a:pPr algn="l">
              <a:lnSpc>
                <a:spcPct val="150000"/>
              </a:lnSpc>
            </a:pPr>
            <a:r>
              <a:rPr lang="zh-CN" sz="4000" dirty="0">
                <a:solidFill>
                  <a:schemeClr val="tx1"/>
                </a:solidFill>
                <a:latin typeface="Times New Roman" panose="02020603050405020304"/>
                <a:ea typeface="Times New Roman" panose="02020603050405020304"/>
              </a:rPr>
              <a:t>需要文件管理的活动：文件形成活动、文件利用活动</a:t>
            </a:r>
            <a:endParaRPr lang="en-US" altLang="zh-CN" sz="4000" dirty="0">
              <a:solidFill>
                <a:schemeClr val="tx1"/>
              </a:solidFill>
              <a:latin typeface="Times New Roman" panose="02020603050405020304"/>
              <a:ea typeface="Times New Roman" panose="02020603050405020304"/>
            </a:endParaRPr>
          </a:p>
          <a:p>
            <a:pPr algn="l">
              <a:lnSpc>
                <a:spcPct val="150000"/>
              </a:lnSpc>
            </a:pPr>
            <a:endParaRPr lang="zh-CN" sz="4000" dirty="0">
              <a:solidFill>
                <a:schemeClr val="tx1"/>
              </a:solidFill>
              <a:latin typeface="Times New Roman" panose="02020603050405020304"/>
              <a:ea typeface="Times New Roman" panose="02020603050405020304"/>
            </a:endParaRPr>
          </a:p>
          <a:p>
            <a:pPr marL="571500" indent="-571500" algn="l">
              <a:lnSpc>
                <a:spcPct val="150000"/>
              </a:lnSpc>
              <a:buFont typeface="Arial" panose="020B0604020202020204" pitchFamily="34" charset="0"/>
              <a:buChar char="•"/>
            </a:pPr>
            <a:r>
              <a:rPr lang="zh-CN" sz="4000" dirty="0">
                <a:solidFill>
                  <a:schemeClr val="tx1"/>
                </a:solidFill>
                <a:latin typeface="Times New Roman" panose="02020603050405020304"/>
                <a:ea typeface="Times New Roman" panose="02020603050405020304"/>
              </a:rPr>
              <a:t>为文件形成活动提供服务的文件管理活动：</a:t>
            </a:r>
          </a:p>
          <a:p>
            <a:pPr indent="0" algn="l">
              <a:lnSpc>
                <a:spcPct val="150000"/>
              </a:lnSpc>
              <a:buNone/>
            </a:pPr>
            <a:r>
              <a:rPr lang="zh-CN" sz="4000" dirty="0">
                <a:solidFill>
                  <a:schemeClr val="tx1"/>
                </a:solidFill>
                <a:latin typeface="Times New Roman" panose="02020603050405020304"/>
                <a:ea typeface="Times New Roman" panose="02020603050405020304"/>
              </a:rPr>
              <a:t>    为文件内容选择适合的结构、确定文件的类别及编码、为文件的现行处理选择最佳的流转路径、划定相关人员的使用权限等</a:t>
            </a:r>
          </a:p>
          <a:p>
            <a:pPr marL="571500" indent="-571500" algn="l">
              <a:lnSpc>
                <a:spcPct val="150000"/>
              </a:lnSpc>
              <a:buFont typeface="Arial" panose="020B0604020202020204" pitchFamily="34" charset="0"/>
              <a:buChar char="•"/>
            </a:pPr>
            <a:r>
              <a:rPr lang="zh-CN" sz="4000" dirty="0">
                <a:solidFill>
                  <a:schemeClr val="tx1"/>
                </a:solidFill>
                <a:latin typeface="Times New Roman" panose="02020603050405020304"/>
                <a:ea typeface="Times New Roman" panose="02020603050405020304"/>
              </a:rPr>
              <a:t>为文件利用活动提供服务的文件管理活动：</a:t>
            </a:r>
          </a:p>
          <a:p>
            <a:pPr indent="0" algn="l">
              <a:lnSpc>
                <a:spcPct val="150000"/>
              </a:lnSpc>
              <a:buFont typeface="Arial" panose="020B0604020202020204" pitchFamily="34" charset="0"/>
              <a:buNone/>
            </a:pPr>
            <a:r>
              <a:rPr lang="zh-CN" sz="4000" dirty="0">
                <a:solidFill>
                  <a:schemeClr val="tx1"/>
                </a:solidFill>
                <a:latin typeface="Times New Roman" panose="02020603050405020304"/>
                <a:ea typeface="Times New Roman" panose="02020603050405020304"/>
              </a:rPr>
              <a:t>    收集文件、将文件予以有序化整理、保护文件形成之后的安全、适度加工文件信息、以适当的方式为文件提供利用等</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2020"/>
            </a:xfrm>
            <a:prstGeom prst="rect">
              <a:avLst/>
            </a:prstGeom>
            <a:noFill/>
          </p:spPr>
          <p:txBody>
            <a:bodyPr wrap="square">
              <a:spAutoFit/>
            </a:bodyPr>
            <a:lstStyle/>
            <a:p>
              <a:pPr algn="ctr"/>
              <a:r>
                <a:rPr lang="zh-CN" sz="5400" b="1">
                  <a:latin typeface="Montserrat Semi Bold"/>
                </a:rPr>
                <a:t>文件管理</a:t>
              </a:r>
              <a:endParaRPr lang="en-US" sz="5400" b="1">
                <a:latin typeface="Montserrat Semi Bold"/>
              </a:endParaRPr>
            </a:p>
          </p:txBody>
        </p:sp>
      </p:grpSp>
      <p:sp>
        <p:nvSpPr>
          <p:cNvPr id="4118" name="文本框 4117"/>
          <p:cNvSpPr txBox="1"/>
          <p:nvPr/>
        </p:nvSpPr>
        <p:spPr>
          <a:xfrm>
            <a:off x="10220325" y="12305030"/>
            <a:ext cx="13576300" cy="824230"/>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r>
              <a:rPr lang="en-US" altLang="zh-CN" sz="2800">
                <a:latin typeface="宋体" panose="02010600030101010101" pitchFamily="2" charset="-122"/>
                <a:ea typeface="宋体" panose="02010600030101010101" pitchFamily="2" charset="-122"/>
              </a:rPr>
              <a:t>刘越男. (2004). 建立新秩序——电子文件管理流程研究. 档案学通讯(3), 54-58.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671320" y="3227070"/>
            <a:ext cx="20254595" cy="8368665"/>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a:lnSpc>
                <a:spcPct val="150000"/>
              </a:lnSpc>
            </a:pPr>
            <a:r>
              <a:rPr lang="zh-CN" altLang="en-US" sz="4000" b="1" dirty="0">
                <a:solidFill>
                  <a:schemeClr val="tx1"/>
                </a:solidFill>
                <a:latin typeface="Times New Roman" panose="02020603050405020304"/>
                <a:ea typeface="Times New Roman" panose="02020603050405020304"/>
              </a:rPr>
              <a:t>俞敬松</a:t>
            </a:r>
            <a:r>
              <a:rPr lang="zh-CN" sz="4000" b="1" dirty="0">
                <a:solidFill>
                  <a:schemeClr val="tx1"/>
                </a:solidFill>
                <a:latin typeface="Times New Roman" panose="02020603050405020304"/>
                <a:ea typeface="Times New Roman" panose="02020603050405020304"/>
              </a:rPr>
              <a:t>：</a:t>
            </a:r>
            <a:endParaRPr lang="en-US" altLang="zh-CN" sz="4000" b="1" dirty="0">
              <a:solidFill>
                <a:schemeClr val="tx1"/>
              </a:solidFill>
              <a:latin typeface="Times New Roman" panose="02020603050405020304"/>
              <a:ea typeface="Times New Roman" panose="02020603050405020304"/>
            </a:endParaRPr>
          </a:p>
          <a:p>
            <a:pPr marL="571500" indent="-571500" algn="l">
              <a:lnSpc>
                <a:spcPct val="150000"/>
              </a:lnSpc>
              <a:buFont typeface="Arial" panose="020B0604020202020204" pitchFamily="34" charset="0"/>
              <a:buChar char="•"/>
            </a:pPr>
            <a:r>
              <a:rPr lang="zh-CN" altLang="en-US" sz="4000" dirty="0">
                <a:latin typeface="Times New Roman" panose="02020603050405020304"/>
                <a:ea typeface="Times New Roman" panose="02020603050405020304"/>
              </a:rPr>
              <a:t>全过程管理</a:t>
            </a:r>
            <a:endParaRPr lang="en-US" altLang="zh-CN" sz="4000" dirty="0">
              <a:latin typeface="Times New Roman" panose="02020603050405020304"/>
              <a:ea typeface="Times New Roman" panose="02020603050405020304"/>
            </a:endParaRPr>
          </a:p>
          <a:p>
            <a:pPr marL="571500" indent="-571500">
              <a:lnSpc>
                <a:spcPct val="150000"/>
              </a:lnSpc>
              <a:buFont typeface="Arial" panose="020B0604020202020204" pitchFamily="34" charset="0"/>
              <a:buChar char="•"/>
            </a:pPr>
            <a:r>
              <a:rPr lang="zh-CN" altLang="zh-CN" dirty="0"/>
              <a:t>所有的参与者都要</a:t>
            </a:r>
            <a:r>
              <a:rPr lang="zh-CN" altLang="en-US" dirty="0"/>
              <a:t>扮演</a:t>
            </a:r>
            <a:r>
              <a:rPr lang="zh-CN" altLang="zh-CN" dirty="0"/>
              <a:t>一个重要角色</a:t>
            </a:r>
            <a:endParaRPr lang="en-US" altLang="zh-CN" dirty="0"/>
          </a:p>
          <a:p>
            <a:pPr marL="1485900" lvl="1" indent="-571500">
              <a:lnSpc>
                <a:spcPct val="150000"/>
              </a:lnSpc>
              <a:buFont typeface="Arial" panose="020B0604020202020204" pitchFamily="34" charset="0"/>
              <a:buChar char="•"/>
            </a:pPr>
            <a:r>
              <a:rPr lang="zh-CN" altLang="en-US" sz="4000" b="1" dirty="0">
                <a:latin typeface="Times New Roman" panose="02020603050405020304"/>
                <a:ea typeface="Times New Roman" panose="02020603050405020304"/>
              </a:rPr>
              <a:t>分发 </a:t>
            </a:r>
            <a:r>
              <a:rPr lang="en-US" altLang="zh-CN" sz="4000" b="1" dirty="0">
                <a:latin typeface="Times New Roman" panose="02020603050405020304"/>
                <a:ea typeface="Times New Roman" panose="02020603050405020304"/>
              </a:rPr>
              <a:t>| </a:t>
            </a:r>
            <a:r>
              <a:rPr lang="zh-CN" altLang="en-US" sz="4000" b="1" dirty="0">
                <a:latin typeface="Times New Roman" panose="02020603050405020304"/>
                <a:ea typeface="Times New Roman" panose="02020603050405020304"/>
              </a:rPr>
              <a:t>权限控制</a:t>
            </a:r>
            <a:endParaRPr lang="en-US" altLang="zh-CN" sz="4000" b="1" dirty="0">
              <a:latin typeface="Times New Roman" panose="02020603050405020304"/>
              <a:ea typeface="Times New Roman" panose="02020603050405020304"/>
            </a:endParaRPr>
          </a:p>
          <a:p>
            <a:pPr marL="1485900" lvl="1" indent="-571500">
              <a:lnSpc>
                <a:spcPct val="150000"/>
              </a:lnSpc>
              <a:buFont typeface="Arial" panose="020B0604020202020204" pitchFamily="34" charset="0"/>
              <a:buChar char="•"/>
            </a:pPr>
            <a:r>
              <a:rPr lang="zh-CN" altLang="en-US" sz="4000" b="1" dirty="0">
                <a:latin typeface="Times New Roman" panose="02020603050405020304"/>
                <a:ea typeface="Times New Roman" panose="02020603050405020304"/>
              </a:rPr>
              <a:t>版本和分支管理</a:t>
            </a:r>
            <a:endParaRPr lang="en-US" altLang="zh-CN" sz="4000" b="1" dirty="0">
              <a:latin typeface="Times New Roman" panose="02020603050405020304"/>
              <a:ea typeface="Times New Roman" panose="02020603050405020304"/>
            </a:endParaRPr>
          </a:p>
          <a:p>
            <a:pPr marL="1485900" lvl="1" indent="-571500">
              <a:lnSpc>
                <a:spcPct val="150000"/>
              </a:lnSpc>
              <a:buFont typeface="Arial" panose="020B0604020202020204" pitchFamily="34" charset="0"/>
              <a:buChar char="•"/>
            </a:pPr>
            <a:endParaRPr lang="en-US" altLang="zh-CN" sz="4000" b="1" dirty="0">
              <a:latin typeface="Times New Roman" panose="02020603050405020304"/>
              <a:ea typeface="Times New Roman" panose="02020603050405020304"/>
            </a:endParaRPr>
          </a:p>
          <a:p>
            <a:pPr marL="571500" indent="-571500" algn="l">
              <a:lnSpc>
                <a:spcPct val="150000"/>
              </a:lnSpc>
              <a:buFont typeface="Arial" panose="020B0604020202020204" pitchFamily="34" charset="0"/>
              <a:buChar char="•"/>
            </a:pPr>
            <a:endParaRPr lang="zh-CN" sz="4000" dirty="0">
              <a:solidFill>
                <a:schemeClr val="tx1"/>
              </a:solidFill>
              <a:latin typeface="Times New Roman" panose="02020603050405020304"/>
              <a:ea typeface="Times New Roman" panose="02020603050405020304"/>
            </a:endParaRP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2020"/>
            </a:xfrm>
            <a:prstGeom prst="rect">
              <a:avLst/>
            </a:prstGeom>
            <a:noFill/>
          </p:spPr>
          <p:txBody>
            <a:bodyPr wrap="square">
              <a:spAutoFit/>
            </a:bodyPr>
            <a:lstStyle/>
            <a:p>
              <a:pPr algn="ctr"/>
              <a:r>
                <a:rPr lang="zh-CN" sz="5400" b="1">
                  <a:latin typeface="Montserrat Semi Bold"/>
                </a:rPr>
                <a:t>文件管理</a:t>
              </a:r>
              <a:endParaRPr lang="en-US" sz="5400" b="1">
                <a:latin typeface="Montserrat Semi Bold"/>
              </a:endParaRPr>
            </a:p>
          </p:txBody>
        </p:sp>
      </p:grpSp>
      <p:sp>
        <p:nvSpPr>
          <p:cNvPr id="4118" name="文本框 4117"/>
          <p:cNvSpPr txBox="1"/>
          <p:nvPr/>
        </p:nvSpPr>
        <p:spPr>
          <a:xfrm>
            <a:off x="10220325" y="12351922"/>
            <a:ext cx="13334998" cy="824230"/>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r"/>
            <a:r>
              <a:rPr lang="zh-CN" altLang="en-US" sz="2800" dirty="0">
                <a:latin typeface="宋体" panose="02010600030101010101" pitchFamily="2" charset="-122"/>
              </a:rPr>
              <a:t>计算机辅助翻译原理与实践，</a:t>
            </a:r>
            <a:r>
              <a:rPr lang="en-US" altLang="zh-CN" sz="2800" dirty="0">
                <a:latin typeface="宋体" panose="02010600030101010101" pitchFamily="2" charset="-122"/>
              </a:rPr>
              <a:t>http://www.chinesemooc.org/mooc/4398</a:t>
            </a:r>
            <a:endParaRPr lang="en-US" altLang="zh-CN" sz="2800"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100000">
                <a:srgbClr val="F54986">
                  <a:alpha val="70000"/>
                </a:srgbClr>
              </a:gs>
              <a:gs pos="0">
                <a:srgbClr val="19BFD1">
                  <a:alpha val="69804"/>
                </a:srgbClr>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3704493" y="4478215"/>
            <a:ext cx="17420492" cy="4524315"/>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6" name="TextBox 4"/>
          <p:cNvSpPr txBox="1"/>
          <p:nvPr/>
        </p:nvSpPr>
        <p:spPr>
          <a:xfrm>
            <a:off x="3962399" y="4972951"/>
            <a:ext cx="16232302" cy="4524315"/>
          </a:xfrm>
          <a:prstGeom prst="rect">
            <a:avLst/>
          </a:prstGeom>
          <a:noFill/>
        </p:spPr>
        <p:txBody>
          <a:bodyPr wrap="square">
            <a:spAutoFit/>
          </a:bodyPr>
          <a:lstStyle/>
          <a:p>
            <a:pPr algn="ctr">
              <a:lnSpc>
                <a:spcPct val="150000"/>
              </a:lnSpc>
            </a:pPr>
            <a:r>
              <a:rPr lang="zh-CN" altLang="en-US" sz="7200" dirty="0">
                <a:solidFill>
                  <a:schemeClr val="bg1"/>
                </a:solidFill>
                <a:latin typeface="Microsoft YaHei UI" panose="020B0503020204020204" charset="-122"/>
                <a:ea typeface="Microsoft YaHei UI" panose="020B0503020204020204" charset="-122"/>
              </a:rPr>
              <a:t>基于</a:t>
            </a:r>
            <a:r>
              <a:rPr lang="en-US" altLang="zh-CN" sz="7200" dirty="0">
                <a:solidFill>
                  <a:schemeClr val="bg1"/>
                </a:solidFill>
                <a:latin typeface="Microsoft YaHei UI" panose="020B0503020204020204" charset="-122"/>
                <a:ea typeface="Microsoft YaHei UI" panose="020B0503020204020204" charset="-122"/>
              </a:rPr>
              <a:t>Teambition</a:t>
            </a:r>
            <a:r>
              <a:rPr lang="zh-CN" altLang="en-US" sz="7200" dirty="0">
                <a:solidFill>
                  <a:schemeClr val="bg1"/>
                </a:solidFill>
                <a:latin typeface="Microsoft YaHei UI" panose="020B0503020204020204" charset="-122"/>
                <a:ea typeface="Microsoft YaHei UI" panose="020B0503020204020204" charset="-122"/>
              </a:rPr>
              <a:t>的</a:t>
            </a:r>
            <a:r>
              <a:rPr lang="zh-CN" sz="7200" dirty="0">
                <a:solidFill>
                  <a:schemeClr val="bg1"/>
                </a:solidFill>
                <a:latin typeface="Microsoft YaHei UI" panose="020B0503020204020204" charset="-122"/>
                <a:ea typeface="Microsoft YaHei UI" panose="020B0503020204020204" charset="-122"/>
              </a:rPr>
              <a:t>长白山网站翻译</a:t>
            </a:r>
            <a:br>
              <a:rPr lang="en-US" altLang="zh-CN" sz="7200" dirty="0">
                <a:solidFill>
                  <a:schemeClr val="bg1"/>
                </a:solidFill>
                <a:latin typeface="Microsoft YaHei UI" panose="020B0503020204020204" charset="-122"/>
                <a:ea typeface="Microsoft YaHei UI" panose="020B0503020204020204" charset="-122"/>
              </a:rPr>
            </a:br>
            <a:r>
              <a:rPr lang="zh-CN" sz="7200" dirty="0">
                <a:solidFill>
                  <a:schemeClr val="bg1"/>
                </a:solidFill>
                <a:latin typeface="Microsoft YaHei UI" panose="020B0503020204020204" charset="-122"/>
                <a:ea typeface="Microsoft YaHei UI" panose="020B0503020204020204" charset="-122"/>
              </a:rPr>
              <a:t>项目</a:t>
            </a:r>
            <a:r>
              <a:rPr lang="zh-CN" altLang="en-US" sz="7200" dirty="0">
                <a:solidFill>
                  <a:schemeClr val="bg1"/>
                </a:solidFill>
                <a:latin typeface="Microsoft YaHei UI" panose="020B0503020204020204" charset="-122"/>
                <a:ea typeface="Microsoft YaHei UI" panose="020B0503020204020204" charset="-122"/>
              </a:rPr>
              <a:t>管理实验</a:t>
            </a:r>
            <a:endParaRPr lang="en-US" altLang="zh-CN" sz="7200" dirty="0">
              <a:solidFill>
                <a:schemeClr val="bg1"/>
              </a:solidFill>
              <a:latin typeface="Microsoft YaHei UI" panose="020B0503020204020204" charset="-122"/>
              <a:ea typeface="Microsoft YaHei UI" panose="020B0503020204020204" charset="-122"/>
            </a:endParaRPr>
          </a:p>
          <a:p>
            <a:pPr algn="ctr"/>
            <a:endParaRPr lang="en-US" sz="7200" dirty="0">
              <a:solidFill>
                <a:schemeClr val="bg1"/>
              </a:solidFill>
              <a:latin typeface="Microsoft YaHei UI" panose="020B0503020204020204" charset="-122"/>
              <a:ea typeface="Microsoft YaHei UI"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182100" y="1701774"/>
            <a:ext cx="6019800" cy="1344300"/>
          </a:xfrm>
          <a:prstGeom prst="rect">
            <a:avLst/>
          </a:prstGeom>
          <a:noFill/>
          <a:ln w="127000">
            <a:solidFill>
              <a:schemeClr val="tx1"/>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endParaRPr lang="en-US">
              <a:solidFill>
                <a:schemeClr val="lt1"/>
              </a:solidFill>
            </a:endParaRPr>
          </a:p>
        </p:txBody>
      </p:sp>
      <p:sp>
        <p:nvSpPr>
          <p:cNvPr id="8" name="TextBox 7"/>
          <p:cNvSpPr txBox="1"/>
          <p:nvPr/>
        </p:nvSpPr>
        <p:spPr>
          <a:xfrm>
            <a:off x="7649308" y="1943037"/>
            <a:ext cx="9085384" cy="861774"/>
          </a:xfrm>
          <a:prstGeom prst="rect">
            <a:avLst/>
          </a:prstGeom>
          <a:noFill/>
        </p:spPr>
        <p:txBody>
          <a:bodyPr wrap="square"/>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r>
              <a:rPr lang="zh-CN" sz="5000" b="1">
                <a:latin typeface="Montserrat Semi Bold"/>
                <a:ea typeface="宋体" panose="02010600030101010101" pitchFamily="2" charset="-122"/>
              </a:rPr>
              <a:t>背景介绍</a:t>
            </a:r>
          </a:p>
        </p:txBody>
      </p:sp>
      <p:sp>
        <p:nvSpPr>
          <p:cNvPr id="4" name="TextBox 3"/>
          <p:cNvSpPr txBox="1"/>
          <p:nvPr/>
        </p:nvSpPr>
        <p:spPr>
          <a:xfrm>
            <a:off x="3905250" y="4298688"/>
            <a:ext cx="17974334" cy="1604219"/>
          </a:xfrm>
          <a:prstGeom prst="rect">
            <a:avLst/>
          </a:prstGeom>
          <a:noFill/>
        </p:spPr>
        <p:txBody>
          <a:bodyPr wrap="square"/>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just">
              <a:lnSpc>
                <a:spcPct val="150000"/>
              </a:lnSpc>
            </a:pPr>
            <a:r>
              <a:rPr lang="zh-CN" b="1" dirty="0"/>
              <a:t>长白山</a:t>
            </a:r>
            <a:r>
              <a:rPr lang="zh-CN" dirty="0"/>
              <a:t>位于吉林省东南部，是首批纳入联合国“人与生物圈”网络的世界A级自然保护区、国家级自然保护区、国家5A级旅游景区、“中华十大名山”之一。</a:t>
            </a:r>
          </a:p>
        </p:txBody>
      </p:sp>
      <p:sp>
        <p:nvSpPr>
          <p:cNvPr id="5" name="Rectangle 4"/>
          <p:cNvSpPr/>
          <p:nvPr/>
        </p:nvSpPr>
        <p:spPr>
          <a:xfrm>
            <a:off x="2838450" y="4921224"/>
            <a:ext cx="277255" cy="263577"/>
          </a:xfrm>
          <a:prstGeom prst="rect">
            <a:avLst/>
          </a:prstGeom>
          <a:noFill/>
          <a:ln w="127000">
            <a:solidFill>
              <a:schemeClr val="tx1"/>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endParaRPr lang="en-US">
              <a:solidFill>
                <a:schemeClr val="lt1"/>
              </a:solidFill>
            </a:endParaRPr>
          </a:p>
        </p:txBody>
      </p:sp>
      <p:sp>
        <p:nvSpPr>
          <p:cNvPr id="6" name="TextBox 5"/>
          <p:cNvSpPr txBox="1"/>
          <p:nvPr/>
        </p:nvSpPr>
        <p:spPr>
          <a:xfrm>
            <a:off x="3776461" y="6369510"/>
            <a:ext cx="17813349" cy="1378839"/>
          </a:xfrm>
          <a:prstGeom prst="rect">
            <a:avLst/>
          </a:prstGeom>
          <a:noFill/>
        </p:spPr>
        <p:txBody>
          <a:bodyPr wrap="square"/>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nSpc>
                <a:spcPct val="150000"/>
              </a:lnSpc>
            </a:pPr>
            <a:r>
              <a:rPr lang="zh-CN" dirty="0"/>
              <a:t>2005年6月，吉林省委、省政府决定建立长白山保护开发区，成立</a:t>
            </a:r>
            <a:r>
              <a:rPr lang="zh-CN" b="1" dirty="0"/>
              <a:t>长白山管委会</a:t>
            </a:r>
            <a:r>
              <a:rPr lang="zh-CN" dirty="0"/>
              <a:t>，目的是</a:t>
            </a:r>
            <a:r>
              <a:rPr lang="zh-CN" sz="3600" dirty="0">
                <a:solidFill>
                  <a:srgbClr val="000000"/>
                </a:solidFill>
                <a:latin typeface="Calibri" panose="020F0502020204030204"/>
                <a:ea typeface="宋体" panose="02010600030101010101" pitchFamily="2" charset="-122"/>
              </a:rPr>
              <a:t>为了实现对长白山的“统一规划、统一保护、统一开发、统一管理”。</a:t>
            </a:r>
          </a:p>
        </p:txBody>
      </p:sp>
      <p:sp>
        <p:nvSpPr>
          <p:cNvPr id="9" name="Rectangle 8"/>
          <p:cNvSpPr/>
          <p:nvPr/>
        </p:nvSpPr>
        <p:spPr>
          <a:xfrm>
            <a:off x="2838450" y="6863257"/>
            <a:ext cx="277255" cy="263577"/>
          </a:xfrm>
          <a:prstGeom prst="rect">
            <a:avLst/>
          </a:prstGeom>
          <a:noFill/>
          <a:ln w="127000">
            <a:solidFill>
              <a:schemeClr val="tx1"/>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endParaRPr lang="en-US">
              <a:solidFill>
                <a:schemeClr val="lt1"/>
              </a:solidFill>
            </a:endParaRPr>
          </a:p>
        </p:txBody>
      </p:sp>
      <p:sp>
        <p:nvSpPr>
          <p:cNvPr id="10" name="TextBox 9"/>
          <p:cNvSpPr txBox="1"/>
          <p:nvPr/>
        </p:nvSpPr>
        <p:spPr>
          <a:xfrm>
            <a:off x="3905250" y="8182754"/>
            <a:ext cx="17909940" cy="3246276"/>
          </a:xfrm>
          <a:prstGeom prst="rect">
            <a:avLst/>
          </a:prstGeom>
          <a:noFill/>
        </p:spPr>
        <p:txBody>
          <a:bodyPr wrap="square"/>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just">
              <a:lnSpc>
                <a:spcPct val="150000"/>
              </a:lnSpc>
            </a:pPr>
            <a:r>
              <a:rPr lang="zh-CN" dirty="0"/>
              <a:t>在此番发展势头下</a:t>
            </a:r>
            <a:r>
              <a:rPr lang="zh-CN" b="1" dirty="0"/>
              <a:t>，长白山走向国际势在必得</a:t>
            </a:r>
            <a:r>
              <a:rPr lang="zh-CN" dirty="0"/>
              <a:t>，因此，我们认为，在长白山开发开放的关键时期，</a:t>
            </a:r>
            <a:r>
              <a:rPr lang="zh-CN" dirty="0">
                <a:highlight>
                  <a:srgbClr val="00FF00"/>
                </a:highlight>
              </a:rPr>
              <a:t>非常有必要对长白山管委会的官方网站做国际化翻译</a:t>
            </a:r>
            <a:r>
              <a:rPr lang="zh-CN" dirty="0"/>
              <a:t>，吸引更多的外籍人士走向长白山，了解长白山文化；吸引更多的外资企业走向长白山，为长白山的发展添砖加瓦。</a:t>
            </a:r>
          </a:p>
        </p:txBody>
      </p:sp>
      <p:sp>
        <p:nvSpPr>
          <p:cNvPr id="11" name="Rectangle 10"/>
          <p:cNvSpPr/>
          <p:nvPr/>
        </p:nvSpPr>
        <p:spPr>
          <a:xfrm>
            <a:off x="2838450" y="8805290"/>
            <a:ext cx="277255" cy="263577"/>
          </a:xfrm>
          <a:prstGeom prst="rect">
            <a:avLst/>
          </a:prstGeom>
          <a:noFill/>
          <a:ln w="127000">
            <a:solidFill>
              <a:schemeClr val="tx1"/>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endParaRPr lang="en-US">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8520545" y="1701774"/>
            <a:ext cx="734291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1943037"/>
            <a:ext cx="9085384" cy="861774"/>
          </a:xfrm>
          <a:prstGeom prst="rect">
            <a:avLst/>
          </a:prstGeom>
          <a:noFill/>
        </p:spPr>
        <p:txBody>
          <a:bodyPr wrap="square">
            <a:spAutoFit/>
          </a:bodyPr>
          <a:lstStyle/>
          <a:p>
            <a:pPr algn="ctr"/>
            <a:r>
              <a:rPr lang="zh-CN" sz="5000" b="1">
                <a:latin typeface="Montserrat Semi Bold"/>
              </a:rPr>
              <a:t>长白山网站翻译项目</a:t>
            </a:r>
            <a:endParaRPr lang="en-US" sz="5000" b="1">
              <a:latin typeface="Montserrat Semi Bold"/>
            </a:endParaRPr>
          </a:p>
        </p:txBody>
      </p:sp>
      <p:sp>
        <p:nvSpPr>
          <p:cNvPr id="5" name="Rectangle 4"/>
          <p:cNvSpPr/>
          <p:nvPr/>
        </p:nvSpPr>
        <p:spPr>
          <a:xfrm>
            <a:off x="11453899" y="4711674"/>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4" name="TextBox 13"/>
          <p:cNvSpPr txBox="1"/>
          <p:nvPr/>
        </p:nvSpPr>
        <p:spPr>
          <a:xfrm>
            <a:off x="11887200" y="4982475"/>
            <a:ext cx="609600" cy="861774"/>
          </a:xfrm>
          <a:prstGeom prst="rect">
            <a:avLst/>
          </a:prstGeom>
          <a:noFill/>
        </p:spPr>
        <p:txBody>
          <a:bodyPr wrap="square">
            <a:spAutoFit/>
          </a:bodyPr>
          <a:lstStyle/>
          <a:p>
            <a:pPr algn="ctr"/>
            <a:r>
              <a:rPr lang="tr-TR" sz="5000">
                <a:latin typeface="Montserrat Semi Bold"/>
              </a:rPr>
              <a:t>1</a:t>
            </a:r>
            <a:endParaRPr lang="en-US" sz="5000">
              <a:latin typeface="Montserrat Semi Bold"/>
            </a:endParaRPr>
          </a:p>
        </p:txBody>
      </p:sp>
      <p:sp>
        <p:nvSpPr>
          <p:cNvPr id="16" name="Rectangle 15"/>
          <p:cNvSpPr/>
          <p:nvPr/>
        </p:nvSpPr>
        <p:spPr>
          <a:xfrm>
            <a:off x="11453899" y="7123843"/>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7" name="TextBox 16"/>
          <p:cNvSpPr txBox="1"/>
          <p:nvPr/>
        </p:nvSpPr>
        <p:spPr>
          <a:xfrm>
            <a:off x="11887200" y="7394644"/>
            <a:ext cx="609600" cy="861774"/>
          </a:xfrm>
          <a:prstGeom prst="rect">
            <a:avLst/>
          </a:prstGeom>
          <a:noFill/>
        </p:spPr>
        <p:txBody>
          <a:bodyPr wrap="square">
            <a:spAutoFit/>
          </a:bodyPr>
          <a:lstStyle/>
          <a:p>
            <a:pPr algn="ctr"/>
            <a:r>
              <a:rPr lang="tr-TR" sz="5000">
                <a:latin typeface="Montserrat Semi Bold"/>
              </a:rPr>
              <a:t>2</a:t>
            </a:r>
            <a:endParaRPr lang="en-US" sz="5000">
              <a:latin typeface="Montserrat Semi Bold"/>
            </a:endParaRPr>
          </a:p>
        </p:txBody>
      </p:sp>
      <p:sp>
        <p:nvSpPr>
          <p:cNvPr id="19" name="Rectangle 18"/>
          <p:cNvSpPr/>
          <p:nvPr/>
        </p:nvSpPr>
        <p:spPr>
          <a:xfrm>
            <a:off x="11453899" y="9478862"/>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20" name="TextBox 19"/>
          <p:cNvSpPr txBox="1"/>
          <p:nvPr/>
        </p:nvSpPr>
        <p:spPr>
          <a:xfrm>
            <a:off x="11887200" y="9749663"/>
            <a:ext cx="609600" cy="861774"/>
          </a:xfrm>
          <a:prstGeom prst="rect">
            <a:avLst/>
          </a:prstGeom>
          <a:noFill/>
        </p:spPr>
        <p:txBody>
          <a:bodyPr wrap="square">
            <a:spAutoFit/>
          </a:bodyPr>
          <a:lstStyle/>
          <a:p>
            <a:pPr algn="ctr"/>
            <a:r>
              <a:rPr lang="tr-TR" sz="5000">
                <a:latin typeface="Montserrat Semi Bold"/>
              </a:rPr>
              <a:t>3</a:t>
            </a:r>
            <a:endParaRPr lang="en-US" sz="5000">
              <a:latin typeface="Montserrat Semi Bold"/>
            </a:endParaRPr>
          </a:p>
        </p:txBody>
      </p:sp>
      <p:cxnSp>
        <p:nvCxnSpPr>
          <p:cNvPr id="3" name="Straight Connector 2"/>
          <p:cNvCxnSpPr>
            <a:stCxn id="5" idx="2"/>
          </p:cNvCxnSpPr>
          <p:nvPr/>
        </p:nvCxnSpPr>
        <p:spPr>
          <a:xfrm flipH="1">
            <a:off x="12185963" y="6115050"/>
            <a:ext cx="6037" cy="970693"/>
          </a:xfrm>
          <a:prstGeom prst="line">
            <a:avLst/>
          </a:prstGeom>
          <a:ln w="101600">
            <a:solidFill>
              <a:schemeClr val="tx1"/>
            </a:solidFill>
            <a:prstDash val="solid"/>
            <a:miter/>
          </a:ln>
        </p:spPr>
      </p:cxnSp>
      <p:cxnSp>
        <p:nvCxnSpPr>
          <p:cNvPr id="21" name="Straight Connector 20"/>
          <p:cNvCxnSpPr/>
          <p:nvPr/>
        </p:nvCxnSpPr>
        <p:spPr>
          <a:xfrm flipH="1">
            <a:off x="12185963" y="8517694"/>
            <a:ext cx="6037" cy="970693"/>
          </a:xfrm>
          <a:prstGeom prst="line">
            <a:avLst/>
          </a:prstGeom>
          <a:ln w="101600">
            <a:solidFill>
              <a:schemeClr val="tx1"/>
            </a:solidFill>
            <a:prstDash val="solid"/>
            <a:miter/>
          </a:ln>
        </p:spPr>
      </p:cxnSp>
      <p:sp>
        <p:nvSpPr>
          <p:cNvPr id="23" name="TextBox 22"/>
          <p:cNvSpPr txBox="1"/>
          <p:nvPr/>
        </p:nvSpPr>
        <p:spPr>
          <a:xfrm>
            <a:off x="1763764" y="4969807"/>
            <a:ext cx="9085384" cy="861774"/>
          </a:xfrm>
          <a:prstGeom prst="rect">
            <a:avLst/>
          </a:prstGeom>
          <a:noFill/>
        </p:spPr>
        <p:txBody>
          <a:bodyPr wrap="square">
            <a:spAutoFit/>
          </a:bodyPr>
          <a:lstStyle/>
          <a:p>
            <a:pPr algn="r"/>
            <a:r>
              <a:rPr lang="zh-CN" sz="5000" b="1">
                <a:latin typeface="Montserrat Semi Bold"/>
              </a:rPr>
              <a:t>译前准备</a:t>
            </a:r>
            <a:endParaRPr lang="en-US" sz="5000" b="1">
              <a:latin typeface="Montserrat Semi Bold"/>
            </a:endParaRPr>
          </a:p>
        </p:txBody>
      </p:sp>
      <p:sp>
        <p:nvSpPr>
          <p:cNvPr id="24" name="TextBox 23"/>
          <p:cNvSpPr txBox="1"/>
          <p:nvPr/>
        </p:nvSpPr>
        <p:spPr>
          <a:xfrm>
            <a:off x="13662165" y="3935738"/>
            <a:ext cx="8220373" cy="3046095"/>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zh-CN" sz="3200" dirty="0">
                <a:latin typeface="+mn-ea"/>
                <a:ea typeface="+mn-ea"/>
              </a:rPr>
              <a:t>前期沟通</a:t>
            </a:r>
          </a:p>
          <a:p>
            <a:pPr marL="457200" indent="-457200" algn="just">
              <a:lnSpc>
                <a:spcPct val="150000"/>
              </a:lnSpc>
              <a:buFont typeface="Arial" panose="020B0604020202020204" pitchFamily="34" charset="0"/>
              <a:buChar char="•"/>
            </a:pPr>
            <a:r>
              <a:rPr lang="en-US" sz="3200" dirty="0">
                <a:latin typeface="+mn-ea"/>
                <a:ea typeface="+mn-ea"/>
                <a:sym typeface="+mn-ea"/>
              </a:rPr>
              <a:t>WBS</a:t>
            </a:r>
            <a:r>
              <a:rPr lang="zh-CN" sz="3200" dirty="0">
                <a:latin typeface="+mn-ea"/>
                <a:ea typeface="+mn-ea"/>
                <a:sym typeface="+mn-ea"/>
              </a:rPr>
              <a:t>分解图</a:t>
            </a:r>
            <a:endParaRPr lang="en-US" altLang="zh-CN" sz="3200" dirty="0">
              <a:latin typeface="+mn-ea"/>
              <a:ea typeface="+mn-ea"/>
            </a:endParaRPr>
          </a:p>
          <a:p>
            <a:pPr marL="457200" indent="-457200" algn="just">
              <a:lnSpc>
                <a:spcPct val="150000"/>
              </a:lnSpc>
              <a:buFont typeface="Arial" panose="020B0604020202020204" pitchFamily="34" charset="0"/>
              <a:buChar char="•"/>
            </a:pPr>
            <a:r>
              <a:rPr lang="en-US" sz="3200" dirty="0">
                <a:latin typeface="+mn-ea"/>
                <a:ea typeface="+mn-ea"/>
                <a:sym typeface="+mn-ea"/>
              </a:rPr>
              <a:t>WBS</a:t>
            </a:r>
            <a:r>
              <a:rPr lang="zh-CN" sz="3200" dirty="0">
                <a:latin typeface="+mn-ea"/>
                <a:ea typeface="+mn-ea"/>
                <a:sym typeface="+mn-ea"/>
              </a:rPr>
              <a:t>词典</a:t>
            </a:r>
            <a:endParaRPr lang="en-US" sz="3200" dirty="0">
              <a:latin typeface="+mn-ea"/>
              <a:ea typeface="+mn-ea"/>
            </a:endParaRPr>
          </a:p>
          <a:p>
            <a:pPr marL="457200" indent="-457200" algn="just">
              <a:lnSpc>
                <a:spcPct val="150000"/>
              </a:lnSpc>
              <a:buFont typeface="Arial" panose="020B0604020202020204" pitchFamily="34" charset="0"/>
              <a:buChar char="•"/>
            </a:pPr>
            <a:r>
              <a:rPr lang="zh-CN" sz="3200" dirty="0">
                <a:latin typeface="+mn-ea"/>
                <a:ea typeface="+mn-ea"/>
              </a:rPr>
              <a:t>甘特图</a:t>
            </a:r>
            <a:endParaRPr lang="tr-TR" sz="3200" dirty="0">
              <a:latin typeface="+mn-ea"/>
              <a:ea typeface="+mn-ea"/>
            </a:endParaRPr>
          </a:p>
        </p:txBody>
      </p:sp>
      <p:sp>
        <p:nvSpPr>
          <p:cNvPr id="25" name="TextBox 24"/>
          <p:cNvSpPr txBox="1"/>
          <p:nvPr/>
        </p:nvSpPr>
        <p:spPr>
          <a:xfrm>
            <a:off x="4259036" y="7283305"/>
            <a:ext cx="6590112" cy="754694"/>
          </a:xfrm>
          <a:prstGeom prst="rect">
            <a:avLst/>
          </a:prstGeom>
          <a:noFill/>
        </p:spPr>
        <p:txBody>
          <a:bodyPr wrap="square">
            <a:spAutoFit/>
          </a:bodyPr>
          <a:lstStyle/>
          <a:p>
            <a:pPr algn="r">
              <a:lnSpc>
                <a:spcPct val="150000"/>
              </a:lnSpc>
            </a:pPr>
            <a:r>
              <a:rPr lang="en-US" sz="3200" dirty="0">
                <a:latin typeface="Open Sans Light"/>
                <a:ea typeface="Open Sans Light"/>
              </a:rPr>
              <a:t>Teambition</a:t>
            </a:r>
            <a:endParaRPr lang="tr-TR" sz="3200" dirty="0">
              <a:latin typeface="Open Sans Light"/>
              <a:ea typeface="Open Sans Light"/>
            </a:endParaRPr>
          </a:p>
        </p:txBody>
      </p:sp>
      <p:sp>
        <p:nvSpPr>
          <p:cNvPr id="26" name="TextBox 25"/>
          <p:cNvSpPr txBox="1"/>
          <p:nvPr/>
        </p:nvSpPr>
        <p:spPr>
          <a:xfrm>
            <a:off x="13662165" y="7394644"/>
            <a:ext cx="9085384" cy="861774"/>
          </a:xfrm>
          <a:prstGeom prst="rect">
            <a:avLst/>
          </a:prstGeom>
          <a:noFill/>
        </p:spPr>
        <p:txBody>
          <a:bodyPr wrap="square">
            <a:spAutoFit/>
          </a:bodyPr>
          <a:lstStyle/>
          <a:p>
            <a:r>
              <a:rPr lang="zh-CN" sz="5000" b="1">
                <a:latin typeface="Montserrat Semi Bold"/>
              </a:rPr>
              <a:t>译中项目管理</a:t>
            </a:r>
            <a:endParaRPr lang="en-US" sz="5000" b="1">
              <a:latin typeface="Montserrat Semi Bold"/>
            </a:endParaRPr>
          </a:p>
        </p:txBody>
      </p:sp>
      <p:sp>
        <p:nvSpPr>
          <p:cNvPr id="27" name="TextBox 26"/>
          <p:cNvSpPr txBox="1"/>
          <p:nvPr/>
        </p:nvSpPr>
        <p:spPr>
          <a:xfrm>
            <a:off x="1763764" y="9749663"/>
            <a:ext cx="9085384" cy="861774"/>
          </a:xfrm>
          <a:prstGeom prst="rect">
            <a:avLst/>
          </a:prstGeom>
          <a:noFill/>
        </p:spPr>
        <p:txBody>
          <a:bodyPr wrap="square">
            <a:spAutoFit/>
          </a:bodyPr>
          <a:lstStyle/>
          <a:p>
            <a:pPr algn="r"/>
            <a:r>
              <a:rPr lang="zh-CN" sz="5000" b="1">
                <a:latin typeface="Montserrat Semi Bold"/>
              </a:rPr>
              <a:t>译后总结</a:t>
            </a:r>
            <a:endParaRPr lang="en-US" sz="5000" b="1">
              <a:latin typeface="Montserrat Semi Bold"/>
            </a:endParaRPr>
          </a:p>
        </p:txBody>
      </p:sp>
      <p:sp>
        <p:nvSpPr>
          <p:cNvPr id="28" name="TextBox 27"/>
          <p:cNvSpPr txBox="1"/>
          <p:nvPr/>
        </p:nvSpPr>
        <p:spPr>
          <a:xfrm>
            <a:off x="13662165" y="9804357"/>
            <a:ext cx="8488377" cy="752385"/>
          </a:xfrm>
          <a:prstGeom prst="rect">
            <a:avLst/>
          </a:prstGeom>
          <a:noFill/>
        </p:spPr>
        <p:txBody>
          <a:bodyPr wrap="square">
            <a:spAutoFit/>
          </a:bodyPr>
          <a:lstStyle/>
          <a:p>
            <a:pPr algn="just">
              <a:lnSpc>
                <a:spcPct val="150000"/>
              </a:lnSpc>
            </a:pPr>
            <a:r>
              <a:rPr lang="zh-CN" sz="3200" dirty="0">
                <a:latin typeface="Montserrat"/>
                <a:ea typeface="Open Sans Light"/>
              </a:rPr>
              <a:t>使用</a:t>
            </a:r>
            <a:r>
              <a:rPr lang="en-US" sz="3200" dirty="0">
                <a:latin typeface="Montserrat"/>
                <a:ea typeface="Open Sans Light"/>
              </a:rPr>
              <a:t>Teambition</a:t>
            </a:r>
            <a:r>
              <a:rPr lang="zh-CN" sz="3200" dirty="0">
                <a:latin typeface="Montserrat"/>
                <a:ea typeface="Open Sans Light"/>
              </a:rPr>
              <a:t>管理项目中出现的问题</a:t>
            </a:r>
            <a:endParaRPr lang="tr-TR" sz="3200" dirty="0">
              <a:latin typeface="Montserrat"/>
              <a:ea typeface="Open Sans Light"/>
            </a:endParaRPr>
          </a:p>
        </p:txBody>
      </p:sp>
      <p:sp>
        <p:nvSpPr>
          <p:cNvPr id="6" name="文本框 5">
            <a:extLst>
              <a:ext uri="{FF2B5EF4-FFF2-40B4-BE49-F238E27FC236}">
                <a16:creationId xmlns:a16="http://schemas.microsoft.com/office/drawing/2014/main" id="{ED6B046A-74F2-4FE0-A152-F577903CBC3D}"/>
              </a:ext>
            </a:extLst>
          </p:cNvPr>
          <p:cNvSpPr txBox="1"/>
          <p:nvPr/>
        </p:nvSpPr>
        <p:spPr>
          <a:xfrm>
            <a:off x="627131" y="586582"/>
            <a:ext cx="12106588" cy="58113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nSpc>
                <a:spcPct val="150000"/>
              </a:lnSpc>
            </a:pPr>
            <a:r>
              <a:rPr lang="en-US" altLang="zh-CN" b="1" dirty="0"/>
              <a:t>WBS</a:t>
            </a:r>
            <a:r>
              <a:rPr lang="zh-CN" altLang="en-US" b="1" dirty="0"/>
              <a:t>（</a:t>
            </a:r>
            <a:r>
              <a:rPr lang="en-US" altLang="zh-CN" dirty="0"/>
              <a:t>Work Breakdown Structure</a:t>
            </a:r>
            <a:r>
              <a:rPr lang="zh-CN" altLang="en-US" b="1" dirty="0"/>
              <a:t>）</a:t>
            </a:r>
            <a:r>
              <a:rPr lang="zh-CN" altLang="zh-CN" dirty="0"/>
              <a:t>工作分解结构</a:t>
            </a:r>
            <a:endParaRPr lang="en-US" altLang="zh-CN" b="1" dirty="0"/>
          </a:p>
          <a:p>
            <a:pPr marL="571500" indent="-571500">
              <a:lnSpc>
                <a:spcPct val="150000"/>
              </a:lnSpc>
              <a:buFont typeface="Arial" panose="020B0604020202020204" pitchFamily="34" charset="0"/>
              <a:buChar char="•"/>
            </a:pPr>
            <a:r>
              <a:rPr lang="zh-CN" altLang="en-US" dirty="0"/>
              <a:t>一种以可交付成果为导向的工作层级分解。</a:t>
            </a:r>
            <a:endParaRPr lang="en-US" altLang="zh-CN" dirty="0"/>
          </a:p>
          <a:p>
            <a:pPr marL="571500" indent="-571500">
              <a:lnSpc>
                <a:spcPct val="150000"/>
              </a:lnSpc>
              <a:buFont typeface="Arial" panose="020B0604020202020204" pitchFamily="34" charset="0"/>
              <a:buChar char="•"/>
            </a:pPr>
            <a:r>
              <a:rPr lang="zh-CN" altLang="en-US" dirty="0"/>
              <a:t>主要原理</a:t>
            </a:r>
            <a:r>
              <a:rPr lang="en-US" altLang="zh-CN" dirty="0"/>
              <a:t>: </a:t>
            </a:r>
            <a:r>
              <a:rPr lang="zh-CN" altLang="en-US" dirty="0"/>
              <a:t>将项目工作范围按一定原则细化，将复杂的工作分解成较小的活动，活动再分解为任务。每个任务对应具体的可交付成果。</a:t>
            </a:r>
            <a:endParaRPr lang="en-US" altLang="zh-CN" dirty="0"/>
          </a:p>
          <a:p>
            <a:pPr marL="571500" indent="-571500">
              <a:lnSpc>
                <a:spcPct val="150000"/>
              </a:lnSpc>
              <a:buFont typeface="Arial" panose="020B0604020202020204" pitchFamily="34" charset="0"/>
              <a:buChar char="•"/>
            </a:pPr>
            <a:r>
              <a:rPr lang="zh-CN" altLang="en-US" dirty="0"/>
              <a:t>作用：确保活动不会被忽略或重复。</a:t>
            </a:r>
            <a:endParaRPr lang="en-US" altLang="zh-CN" dirty="0"/>
          </a:p>
          <a:p>
            <a:pPr marL="571500" indent="-571500">
              <a:lnSpc>
                <a:spcPct val="150000"/>
              </a:lnSpc>
              <a:buFont typeface="Arial" panose="020B0604020202020204" pitchFamily="34" charset="0"/>
              <a:buChar char="•"/>
            </a:pPr>
            <a:r>
              <a:rPr lang="zh-CN" altLang="en-US" dirty="0"/>
              <a:t>形式：结构层次图</a:t>
            </a:r>
          </a:p>
        </p:txBody>
      </p:sp>
      <p:sp>
        <p:nvSpPr>
          <p:cNvPr id="9" name="文本框 8">
            <a:extLst>
              <a:ext uri="{FF2B5EF4-FFF2-40B4-BE49-F238E27FC236}">
                <a16:creationId xmlns:a16="http://schemas.microsoft.com/office/drawing/2014/main" id="{27A20A0C-5A85-48B2-B119-B7970A925993}"/>
              </a:ext>
            </a:extLst>
          </p:cNvPr>
          <p:cNvSpPr txBox="1"/>
          <p:nvPr/>
        </p:nvSpPr>
        <p:spPr>
          <a:xfrm>
            <a:off x="627131" y="7403750"/>
            <a:ext cx="7016262" cy="49804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nSpc>
                <a:spcPct val="150000"/>
              </a:lnSpc>
            </a:pPr>
            <a:r>
              <a:rPr lang="zh-CN" altLang="en-US" b="1" dirty="0"/>
              <a:t>甘特图：</a:t>
            </a:r>
            <a:endParaRPr lang="en-US" altLang="zh-CN" b="1" dirty="0"/>
          </a:p>
          <a:p>
            <a:pPr marL="571500" indent="-571500">
              <a:lnSpc>
                <a:spcPct val="150000"/>
              </a:lnSpc>
              <a:buFont typeface="Arial" panose="020B0604020202020204" pitchFamily="34" charset="0"/>
              <a:buChar char="•"/>
            </a:pPr>
            <a:r>
              <a:rPr lang="zh-CN" altLang="en-US" dirty="0"/>
              <a:t>一种说明项目进度的条形图。</a:t>
            </a:r>
            <a:endParaRPr lang="en-US" altLang="zh-CN" dirty="0"/>
          </a:p>
          <a:p>
            <a:pPr marL="571500" indent="-571500">
              <a:lnSpc>
                <a:spcPct val="150000"/>
              </a:lnSpc>
              <a:buFont typeface="Arial" panose="020B0604020202020204" pitchFamily="34" charset="0"/>
              <a:buChar char="•"/>
            </a:pPr>
            <a:r>
              <a:rPr lang="zh-CN" altLang="en-US" dirty="0"/>
              <a:t>垂直方向是要执行的任务，水平方向是时间间隔。</a:t>
            </a:r>
            <a:endParaRPr lang="en-US" altLang="zh-CN" dirty="0"/>
          </a:p>
          <a:p>
            <a:pPr marL="571500" indent="-571500">
              <a:lnSpc>
                <a:spcPct val="150000"/>
              </a:lnSpc>
              <a:buFont typeface="Arial" panose="020B0604020202020204" pitchFamily="34" charset="0"/>
              <a:buChar char="•"/>
            </a:pPr>
            <a:r>
              <a:rPr lang="zh-CN" altLang="en-US" dirty="0">
                <a:solidFill>
                  <a:schemeClr val="bg1"/>
                </a:solidFill>
              </a:rPr>
              <a:t>直观的看到任务的进展情况，资源的利用率</a:t>
            </a:r>
            <a:endParaRPr lang="en-US" altLang="zh-CN" dirty="0">
              <a:solidFill>
                <a:schemeClr val="bg1"/>
              </a:solidFill>
            </a:endParaRPr>
          </a:p>
        </p:txBody>
      </p:sp>
      <p:graphicFrame>
        <p:nvGraphicFramePr>
          <p:cNvPr id="2" name="表格 1">
            <a:extLst>
              <a:ext uri="{FF2B5EF4-FFF2-40B4-BE49-F238E27FC236}">
                <a16:creationId xmlns:a16="http://schemas.microsoft.com/office/drawing/2014/main" id="{7CEEC169-F768-4B0A-9E0F-1890B0582E40}"/>
              </a:ext>
            </a:extLst>
          </p:cNvPr>
          <p:cNvGraphicFramePr>
            <a:graphicFrameLocks noGrp="1"/>
          </p:cNvGraphicFramePr>
          <p:nvPr>
            <p:extLst>
              <p:ext uri="{D42A27DB-BD31-4B8C-83A1-F6EECF244321}">
                <p14:modId xmlns:p14="http://schemas.microsoft.com/office/powerpoint/2010/main" val="1552609332"/>
              </p:ext>
            </p:extLst>
          </p:nvPr>
        </p:nvGraphicFramePr>
        <p:xfrm>
          <a:off x="10644342" y="8923323"/>
          <a:ext cx="11506200" cy="3083420"/>
        </p:xfrm>
        <a:graphic>
          <a:graphicData uri="http://schemas.openxmlformats.org/drawingml/2006/table">
            <a:tbl>
              <a:tblPr firstCol="1" bandRow="1">
                <a:tableStyleId>{93296810-A885-4BE3-A3E7-6D5BEEA58F35}</a:tableStyleId>
              </a:tblPr>
              <a:tblGrid>
                <a:gridCol w="5753100">
                  <a:extLst>
                    <a:ext uri="{9D8B030D-6E8A-4147-A177-3AD203B41FA5}">
                      <a16:colId xmlns:a16="http://schemas.microsoft.com/office/drawing/2014/main" val="3369849231"/>
                    </a:ext>
                  </a:extLst>
                </a:gridCol>
                <a:gridCol w="5753100">
                  <a:extLst>
                    <a:ext uri="{9D8B030D-6E8A-4147-A177-3AD203B41FA5}">
                      <a16:colId xmlns:a16="http://schemas.microsoft.com/office/drawing/2014/main" val="624445454"/>
                    </a:ext>
                  </a:extLst>
                </a:gridCol>
              </a:tblGrid>
              <a:tr h="770855">
                <a:tc>
                  <a:txBody>
                    <a:bodyPr/>
                    <a:lstStyle/>
                    <a:p>
                      <a:pPr algn="just">
                        <a:spcAft>
                          <a:spcPts val="0"/>
                        </a:spcAft>
                      </a:pPr>
                      <a:r>
                        <a:rPr lang="zh-CN" sz="3200" kern="0">
                          <a:effectLst/>
                        </a:rPr>
                        <a:t>小刘</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3200" kern="0" dirty="0">
                          <a:effectLst/>
                        </a:rPr>
                        <a:t>项目经理</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7668864"/>
                  </a:ext>
                </a:extLst>
              </a:tr>
              <a:tr h="770855">
                <a:tc>
                  <a:txBody>
                    <a:bodyPr/>
                    <a:lstStyle/>
                    <a:p>
                      <a:pPr algn="just">
                        <a:spcAft>
                          <a:spcPts val="0"/>
                        </a:spcAft>
                      </a:pPr>
                      <a:r>
                        <a:rPr lang="zh-CN" sz="3200" kern="0">
                          <a:effectLst/>
                        </a:rPr>
                        <a:t>小杨 </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3200" kern="0">
                          <a:effectLst/>
                        </a:rPr>
                        <a:t>翻译公司老板</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6952988"/>
                  </a:ext>
                </a:extLst>
              </a:tr>
              <a:tr h="770855">
                <a:tc>
                  <a:txBody>
                    <a:bodyPr/>
                    <a:lstStyle/>
                    <a:p>
                      <a:pPr algn="just">
                        <a:spcAft>
                          <a:spcPts val="0"/>
                        </a:spcAft>
                      </a:pPr>
                      <a:r>
                        <a:rPr lang="zh-CN" sz="3200" kern="0">
                          <a:effectLst/>
                        </a:rPr>
                        <a:t>小罗、小袁、小陈</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3200" kern="0" dirty="0">
                          <a:effectLst/>
                        </a:rPr>
                        <a:t>公司译员</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3018674"/>
                  </a:ext>
                </a:extLst>
              </a:tr>
              <a:tr h="770855">
                <a:tc>
                  <a:txBody>
                    <a:bodyPr/>
                    <a:lstStyle/>
                    <a:p>
                      <a:pPr algn="just">
                        <a:spcAft>
                          <a:spcPts val="0"/>
                        </a:spcAft>
                      </a:pPr>
                      <a:r>
                        <a:rPr lang="zh-CN" sz="3200" kern="0">
                          <a:effectLst/>
                        </a:rPr>
                        <a:t>小魏</a:t>
                      </a:r>
                      <a:endParaRPr lang="zh-CN" sz="3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3200" kern="0" dirty="0">
                          <a:effectLst/>
                        </a:rPr>
                        <a:t>质检和审校专家</a:t>
                      </a:r>
                      <a:endParaRPr lang="zh-CN" sz="3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854407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8862646" y="1701774"/>
            <a:ext cx="6658708"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526215" y="1943037"/>
            <a:ext cx="9331570" cy="861774"/>
          </a:xfrm>
          <a:prstGeom prst="rect">
            <a:avLst/>
          </a:prstGeom>
          <a:noFill/>
        </p:spPr>
        <p:txBody>
          <a:bodyPr wrap="square">
            <a:spAutoFit/>
          </a:bodyPr>
          <a:lstStyle/>
          <a:p>
            <a:pPr algn="ctr"/>
            <a:r>
              <a:rPr lang="zh-CN" sz="5000" b="1">
                <a:latin typeface="Montserrat Semi Bold"/>
              </a:rPr>
              <a:t>译前准备</a:t>
            </a:r>
            <a:r>
              <a:rPr lang="en-US" sz="5000" b="1">
                <a:latin typeface="Montserrat Semi Bold"/>
              </a:rPr>
              <a:t>—</a:t>
            </a:r>
            <a:r>
              <a:rPr lang="zh-CN" sz="5000" b="1">
                <a:latin typeface="Montserrat Semi Bold"/>
              </a:rPr>
              <a:t>前期沟通</a:t>
            </a:r>
            <a:endParaRPr lang="en-US" sz="5000" b="1">
              <a:latin typeface="Montserrat Semi Bold"/>
            </a:endParaRPr>
          </a:p>
        </p:txBody>
      </p:sp>
      <p:pic>
        <p:nvPicPr>
          <p:cNvPr id="3" name="图片 2"/>
          <p:cNvPicPr/>
          <p:nvPr/>
        </p:nvPicPr>
        <p:blipFill>
          <a:blip r:embed="rId2"/>
          <a:stretch>
            <a:fillRect/>
          </a:stretch>
        </p:blipFill>
        <p:spPr>
          <a:xfrm>
            <a:off x="2383857" y="0"/>
            <a:ext cx="4852515" cy="13716000"/>
          </a:xfrm>
          <a:prstGeom prst="rect">
            <a:avLst/>
          </a:prstGeom>
        </p:spPr>
      </p:pic>
      <p:pic>
        <p:nvPicPr>
          <p:cNvPr id="9" name="图片 8"/>
          <p:cNvPicPr/>
          <p:nvPr/>
        </p:nvPicPr>
        <p:blipFill>
          <a:blip r:embed="rId3"/>
          <a:stretch>
            <a:fillRect/>
          </a:stretch>
        </p:blipFill>
        <p:spPr>
          <a:xfrm>
            <a:off x="17147629" y="0"/>
            <a:ext cx="5288344" cy="13716000"/>
          </a:xfrm>
          <a:prstGeom prst="rect">
            <a:avLst/>
          </a:prstGeom>
        </p:spPr>
      </p:pic>
      <p:sp>
        <p:nvSpPr>
          <p:cNvPr id="10" name="文本框 9"/>
          <p:cNvSpPr txBox="1"/>
          <p:nvPr/>
        </p:nvSpPr>
        <p:spPr>
          <a:xfrm>
            <a:off x="7698828" y="4059847"/>
            <a:ext cx="8986345" cy="7598042"/>
          </a:xfrm>
          <a:prstGeom prst="rect">
            <a:avLst/>
          </a:prstGeom>
          <a:noFill/>
        </p:spPr>
        <p:txBody>
          <a:bodyPr wrap="square">
            <a:spAutoFit/>
          </a:bodyPr>
          <a:lstStyle/>
          <a:p>
            <a:pPr algn="ctr">
              <a:lnSpc>
                <a:spcPts val="4500"/>
              </a:lnSpc>
            </a:pPr>
            <a:r>
              <a:rPr lang="zh-CN" sz="4800" dirty="0">
                <a:latin typeface="Microsoft YaHei UI" panose="020B0503020204020204" charset="-122"/>
                <a:ea typeface="Microsoft YaHei UI" panose="020B0503020204020204" charset="-122"/>
              </a:rPr>
              <a:t>语种</a:t>
            </a:r>
            <a:endParaRPr lang="en-US" sz="4800" dirty="0">
              <a:latin typeface="Microsoft YaHei UI" panose="020B0503020204020204" charset="-122"/>
              <a:ea typeface="Microsoft YaHei UI" panose="020B0503020204020204" charset="-122"/>
            </a:endParaRPr>
          </a:p>
          <a:p>
            <a:pPr algn="ctr">
              <a:lnSpc>
                <a:spcPts val="4500"/>
              </a:lnSpc>
            </a:pPr>
            <a:endParaRPr lang="en-US" sz="4800" dirty="0">
              <a:latin typeface="Microsoft YaHei UI" panose="020B0503020204020204" charset="-122"/>
              <a:ea typeface="Microsoft YaHei UI" panose="020B0503020204020204" charset="-122"/>
            </a:endParaRPr>
          </a:p>
          <a:p>
            <a:pPr algn="ctr">
              <a:lnSpc>
                <a:spcPts val="4500"/>
              </a:lnSpc>
            </a:pPr>
            <a:r>
              <a:rPr lang="zh-CN" sz="4800" dirty="0">
                <a:latin typeface="Microsoft YaHei UI" panose="020B0503020204020204" charset="-122"/>
                <a:ea typeface="Microsoft YaHei UI" panose="020B0503020204020204" charset="-122"/>
              </a:rPr>
              <a:t>类型</a:t>
            </a:r>
            <a:endParaRPr lang="en-US" sz="4800" dirty="0">
              <a:latin typeface="Microsoft YaHei UI" panose="020B0503020204020204" charset="-122"/>
              <a:ea typeface="Microsoft YaHei UI" panose="020B0503020204020204" charset="-122"/>
            </a:endParaRPr>
          </a:p>
          <a:p>
            <a:pPr algn="ctr">
              <a:lnSpc>
                <a:spcPts val="4500"/>
              </a:lnSpc>
            </a:pPr>
            <a:endParaRPr lang="en-US" sz="4800" dirty="0">
              <a:latin typeface="Microsoft YaHei UI" panose="020B0503020204020204" charset="-122"/>
              <a:ea typeface="Microsoft YaHei UI" panose="020B0503020204020204" charset="-122"/>
            </a:endParaRPr>
          </a:p>
          <a:p>
            <a:pPr algn="ctr">
              <a:lnSpc>
                <a:spcPts val="4500"/>
              </a:lnSpc>
            </a:pPr>
            <a:r>
              <a:rPr lang="zh-CN" sz="4800" dirty="0">
                <a:latin typeface="Microsoft YaHei UI" panose="020B0503020204020204" charset="-122"/>
                <a:ea typeface="Microsoft YaHei UI" panose="020B0503020204020204" charset="-122"/>
              </a:rPr>
              <a:t>专业领域</a:t>
            </a:r>
            <a:endParaRPr lang="en-US" sz="4800" dirty="0">
              <a:latin typeface="Microsoft YaHei UI" panose="020B0503020204020204" charset="-122"/>
              <a:ea typeface="Microsoft YaHei UI" panose="020B0503020204020204" charset="-122"/>
            </a:endParaRPr>
          </a:p>
          <a:p>
            <a:pPr algn="ctr">
              <a:lnSpc>
                <a:spcPts val="4500"/>
              </a:lnSpc>
            </a:pPr>
            <a:endParaRPr lang="en-US" sz="4800" dirty="0">
              <a:latin typeface="Microsoft YaHei UI" panose="020B0503020204020204" charset="-122"/>
              <a:ea typeface="Microsoft YaHei UI" panose="020B0503020204020204" charset="-122"/>
            </a:endParaRPr>
          </a:p>
          <a:p>
            <a:pPr algn="ctr">
              <a:lnSpc>
                <a:spcPts val="4500"/>
              </a:lnSpc>
            </a:pPr>
            <a:r>
              <a:rPr lang="zh-CN" sz="4800" dirty="0">
                <a:latin typeface="Microsoft YaHei UI" panose="020B0503020204020204" charset="-122"/>
                <a:ea typeface="Microsoft YaHei UI" panose="020B0503020204020204" charset="-122"/>
              </a:rPr>
              <a:t>受众</a:t>
            </a:r>
            <a:endParaRPr lang="en-US" sz="4800" dirty="0">
              <a:latin typeface="Microsoft YaHei UI" panose="020B0503020204020204" charset="-122"/>
              <a:ea typeface="Microsoft YaHei UI" panose="020B0503020204020204" charset="-122"/>
            </a:endParaRPr>
          </a:p>
          <a:p>
            <a:pPr algn="ctr">
              <a:lnSpc>
                <a:spcPts val="4500"/>
              </a:lnSpc>
            </a:pPr>
            <a:endParaRPr lang="en-US" sz="4800" dirty="0">
              <a:latin typeface="Microsoft YaHei UI" panose="020B0503020204020204" charset="-122"/>
              <a:ea typeface="Microsoft YaHei UI" panose="020B0503020204020204" charset="-122"/>
            </a:endParaRPr>
          </a:p>
          <a:p>
            <a:pPr algn="ctr">
              <a:lnSpc>
                <a:spcPts val="4500"/>
              </a:lnSpc>
            </a:pPr>
            <a:r>
              <a:rPr lang="zh-CN" sz="4800" dirty="0">
                <a:latin typeface="Microsoft YaHei UI" panose="020B0503020204020204" charset="-122"/>
                <a:ea typeface="Microsoft YaHei UI" panose="020B0503020204020204" charset="-122"/>
              </a:rPr>
              <a:t>使用目的</a:t>
            </a:r>
            <a:endParaRPr lang="en-US" sz="4800" dirty="0">
              <a:latin typeface="Microsoft YaHei UI" panose="020B0503020204020204" charset="-122"/>
              <a:ea typeface="Microsoft YaHei UI" panose="020B0503020204020204" charset="-122"/>
            </a:endParaRPr>
          </a:p>
          <a:p>
            <a:pPr algn="ctr">
              <a:lnSpc>
                <a:spcPts val="4500"/>
              </a:lnSpc>
            </a:pPr>
            <a:endParaRPr lang="en-US" sz="4800" dirty="0">
              <a:latin typeface="Microsoft YaHei UI" panose="020B0503020204020204" charset="-122"/>
              <a:ea typeface="Microsoft YaHei UI" panose="020B0503020204020204" charset="-122"/>
            </a:endParaRPr>
          </a:p>
          <a:p>
            <a:pPr algn="ctr">
              <a:lnSpc>
                <a:spcPts val="4500"/>
              </a:lnSpc>
            </a:pPr>
            <a:r>
              <a:rPr lang="zh-CN" sz="4800" dirty="0">
                <a:latin typeface="Microsoft YaHei UI" panose="020B0503020204020204" charset="-122"/>
                <a:ea typeface="Microsoft YaHei UI" panose="020B0503020204020204" charset="-122"/>
              </a:rPr>
              <a:t>周期</a:t>
            </a:r>
            <a:endParaRPr lang="en-US" sz="4800" dirty="0">
              <a:latin typeface="Microsoft YaHei UI" panose="020B0503020204020204" charset="-122"/>
              <a:ea typeface="Microsoft YaHei UI" panose="020B0503020204020204" charset="-122"/>
            </a:endParaRPr>
          </a:p>
          <a:p>
            <a:pPr algn="ctr">
              <a:lnSpc>
                <a:spcPts val="4500"/>
              </a:lnSpc>
            </a:pPr>
            <a:endParaRPr lang="en-US" sz="4800" dirty="0">
              <a:latin typeface="Microsoft YaHei UI" panose="020B0503020204020204" charset="-122"/>
              <a:ea typeface="Microsoft YaHei UI" panose="020B0503020204020204" charset="-122"/>
            </a:endParaRPr>
          </a:p>
          <a:p>
            <a:pPr algn="ctr">
              <a:lnSpc>
                <a:spcPts val="4500"/>
              </a:lnSpc>
            </a:pPr>
            <a:r>
              <a:rPr lang="zh-CN" sz="4800" dirty="0">
                <a:latin typeface="Microsoft YaHei UI" panose="020B0503020204020204" charset="-122"/>
                <a:ea typeface="Microsoft YaHei UI" panose="020B0503020204020204" charset="-122"/>
              </a:rPr>
              <a:t>价格</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8731339" y="598737"/>
            <a:ext cx="6921321"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840000"/>
            <a:ext cx="9085384" cy="861774"/>
          </a:xfrm>
          <a:prstGeom prst="rect">
            <a:avLst/>
          </a:prstGeom>
          <a:noFill/>
        </p:spPr>
        <p:txBody>
          <a:bodyPr wrap="square">
            <a:spAutoFit/>
          </a:bodyPr>
          <a:lstStyle/>
          <a:p>
            <a:pPr algn="ctr"/>
            <a:r>
              <a:rPr lang="zh-CN" sz="5000" b="1" dirty="0">
                <a:latin typeface="Montserrat Semi Bold"/>
              </a:rPr>
              <a:t>译前准备</a:t>
            </a:r>
            <a:r>
              <a:rPr lang="en-US" sz="5000" b="1" dirty="0">
                <a:latin typeface="Montserrat Semi Bold"/>
              </a:rPr>
              <a:t>—WBS</a:t>
            </a:r>
            <a:r>
              <a:rPr lang="zh-CN" altLang="en-US" sz="5000" b="1" dirty="0">
                <a:latin typeface="Montserrat Semi Bold"/>
              </a:rPr>
              <a:t>分解图</a:t>
            </a:r>
            <a:endParaRPr lang="en-US" sz="5000" b="1" dirty="0">
              <a:latin typeface="Montserrat Semi Bold"/>
            </a:endParaRPr>
          </a:p>
        </p:txBody>
      </p:sp>
      <p:pic>
        <p:nvPicPr>
          <p:cNvPr id="4" name="图片 3">
            <a:extLst>
              <a:ext uri="{FF2B5EF4-FFF2-40B4-BE49-F238E27FC236}">
                <a16:creationId xmlns:a16="http://schemas.microsoft.com/office/drawing/2014/main" id="{D030B37E-8B9A-4F43-8832-EA1B76856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17" y="2958973"/>
            <a:ext cx="22840731" cy="54581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8731339" y="598737"/>
            <a:ext cx="6921321"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840000"/>
            <a:ext cx="9085384" cy="861774"/>
          </a:xfrm>
          <a:prstGeom prst="rect">
            <a:avLst/>
          </a:prstGeom>
          <a:noFill/>
        </p:spPr>
        <p:txBody>
          <a:bodyPr wrap="square">
            <a:spAutoFit/>
          </a:bodyPr>
          <a:lstStyle/>
          <a:p>
            <a:pPr algn="ctr"/>
            <a:r>
              <a:rPr lang="zh-CN" sz="5000" b="1" dirty="0">
                <a:latin typeface="Montserrat Semi Bold"/>
              </a:rPr>
              <a:t>译前准备</a:t>
            </a:r>
            <a:r>
              <a:rPr lang="en-US" sz="5000" b="1" dirty="0">
                <a:latin typeface="Montserrat Semi Bold"/>
              </a:rPr>
              <a:t>—WBS</a:t>
            </a:r>
            <a:r>
              <a:rPr lang="zh-CN" sz="5000" b="1" dirty="0">
                <a:latin typeface="Montserrat Semi Bold"/>
              </a:rPr>
              <a:t>词典</a:t>
            </a:r>
            <a:endParaRPr lang="en-US" sz="5000" b="1" dirty="0">
              <a:latin typeface="Montserrat Semi Bold"/>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793" y="2423886"/>
            <a:ext cx="18096413" cy="1105988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793" y="2423886"/>
            <a:ext cx="18096413" cy="11176000"/>
          </a:xfrm>
          <a:prstGeom prst="rect">
            <a:avLst/>
          </a:prstGeom>
        </p:spPr>
      </p:pic>
    </p:spTree>
    <p:extLst>
      <p:ext uri="{BB962C8B-B14F-4D97-AF65-F5344CB8AC3E}">
        <p14:creationId xmlns:p14="http://schemas.microsoft.com/office/powerpoint/2010/main" val="251988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50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0" fill="hold"/>
                                        <p:tgtEl>
                                          <p:spTgt spid="15"/>
                                        </p:tgtEl>
                                        <p:attrNameLst>
                                          <p:attrName>ppt_x</p:attrName>
                                        </p:attrNameLst>
                                      </p:cBhvr>
                                      <p:tavLst>
                                        <p:tav tm="0">
                                          <p:val>
                                            <p:strVal val="#ppt_x"/>
                                          </p:val>
                                        </p:tav>
                                        <p:tav tm="100000">
                                          <p:val>
                                            <p:strVal val="#ppt_x"/>
                                          </p:val>
                                        </p:tav>
                                      </p:tavLst>
                                    </p:anim>
                                    <p:anim calcmode="lin" valueType="num">
                                      <p:cBhvr additive="base">
                                        <p:cTn id="14" dur="5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427050" y="3553107"/>
            <a:ext cx="21529900" cy="7241158"/>
          </a:xfrm>
          <a:prstGeom prst="rect">
            <a:avLst/>
          </a:prstGeom>
          <a:noFill/>
          <a:ln>
            <a:noFill/>
          </a:ln>
        </p:spPr>
        <p:txBody>
          <a:bodyPr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marL="1143000" indent="-1143000">
              <a:lnSpc>
                <a:spcPct val="150000"/>
              </a:lnSpc>
              <a:buFont typeface="+mj-lt"/>
              <a:buAutoNum type="romanUcPeriod"/>
            </a:pPr>
            <a:r>
              <a:rPr lang="zh-CN" altLang="en-US" sz="6000" dirty="0">
                <a:solidFill>
                  <a:srgbClr val="000000"/>
                </a:solidFill>
                <a:latin typeface="黑体" panose="02010609060101010101" pitchFamily="49" charset="-122"/>
                <a:ea typeface="黑体" panose="02010609060101010101" pitchFamily="49" charset="-122"/>
              </a:rPr>
              <a:t>项目管理与文件管理综述</a:t>
            </a:r>
            <a:endParaRPr lang="en-US" altLang="zh-CN" sz="6000" dirty="0">
              <a:solidFill>
                <a:srgbClr val="000000"/>
              </a:solidFill>
              <a:latin typeface="黑体" panose="02010609060101010101" pitchFamily="49" charset="-122"/>
              <a:ea typeface="黑体" panose="02010609060101010101" pitchFamily="49" charset="-122"/>
            </a:endParaRPr>
          </a:p>
          <a:p>
            <a:pPr marL="1143000" indent="-1143000">
              <a:lnSpc>
                <a:spcPct val="150000"/>
              </a:lnSpc>
              <a:buFont typeface="+mj-lt"/>
              <a:buAutoNum type="romanUcPeriod"/>
            </a:pPr>
            <a:endParaRPr lang="en-US" altLang="zh-CN" sz="6000" dirty="0">
              <a:solidFill>
                <a:srgbClr val="000000"/>
              </a:solidFill>
              <a:latin typeface="黑体" panose="02010609060101010101" pitchFamily="49" charset="-122"/>
              <a:ea typeface="黑体" panose="02010609060101010101" pitchFamily="49" charset="-122"/>
            </a:endParaRPr>
          </a:p>
          <a:p>
            <a:pPr marL="1143000" indent="-1143000">
              <a:lnSpc>
                <a:spcPct val="150000"/>
              </a:lnSpc>
              <a:buFont typeface="+mj-lt"/>
              <a:buAutoNum type="romanUcPeriod"/>
            </a:pPr>
            <a:r>
              <a:rPr lang="zh-CN" altLang="en-US" sz="6000" dirty="0">
                <a:solidFill>
                  <a:srgbClr val="000000"/>
                </a:solidFill>
                <a:latin typeface="黑体" panose="02010609060101010101" pitchFamily="49" charset="-122"/>
                <a:ea typeface="黑体" panose="02010609060101010101" pitchFamily="49" charset="-122"/>
              </a:rPr>
              <a:t>基于 </a:t>
            </a:r>
            <a:r>
              <a:rPr lang="en-US" altLang="zh-CN" sz="6000" dirty="0">
                <a:solidFill>
                  <a:srgbClr val="000000"/>
                </a:solidFill>
                <a:latin typeface="黑体" panose="02010609060101010101" pitchFamily="49" charset="-122"/>
                <a:ea typeface="黑体" panose="02010609060101010101" pitchFamily="49" charset="-122"/>
              </a:rPr>
              <a:t>Teambition </a:t>
            </a:r>
            <a:r>
              <a:rPr lang="zh-CN" altLang="en-US" sz="6000" dirty="0">
                <a:solidFill>
                  <a:srgbClr val="000000"/>
                </a:solidFill>
                <a:latin typeface="黑体" panose="02010609060101010101" pitchFamily="49" charset="-122"/>
                <a:ea typeface="黑体" panose="02010609060101010101" pitchFamily="49" charset="-122"/>
              </a:rPr>
              <a:t>的项目管理实验</a:t>
            </a:r>
            <a:endParaRPr lang="en-US" altLang="zh-CN" sz="6000" dirty="0">
              <a:solidFill>
                <a:srgbClr val="000000"/>
              </a:solidFill>
              <a:latin typeface="黑体" panose="02010609060101010101" pitchFamily="49" charset="-122"/>
              <a:ea typeface="黑体" panose="02010609060101010101" pitchFamily="49" charset="-122"/>
            </a:endParaRPr>
          </a:p>
          <a:p>
            <a:pPr marL="1143000" indent="-1143000">
              <a:lnSpc>
                <a:spcPct val="150000"/>
              </a:lnSpc>
              <a:buFont typeface="+mj-lt"/>
              <a:buAutoNum type="romanUcPeriod"/>
            </a:pPr>
            <a:endParaRPr lang="en-US" altLang="zh-CN" sz="6000" dirty="0">
              <a:solidFill>
                <a:srgbClr val="000000"/>
              </a:solidFill>
              <a:latin typeface="黑体" panose="02010609060101010101" pitchFamily="49" charset="-122"/>
              <a:ea typeface="黑体" panose="02010609060101010101" pitchFamily="49" charset="-122"/>
            </a:endParaRPr>
          </a:p>
          <a:p>
            <a:pPr marL="1143000" indent="-1143000">
              <a:lnSpc>
                <a:spcPct val="150000"/>
              </a:lnSpc>
              <a:buFont typeface="+mj-lt"/>
              <a:buAutoNum type="romanUcPeriod"/>
            </a:pPr>
            <a:r>
              <a:rPr lang="zh-CN" altLang="en-US" sz="6000" dirty="0">
                <a:solidFill>
                  <a:srgbClr val="000000"/>
                </a:solidFill>
                <a:latin typeface="黑体" panose="02010609060101010101" pitchFamily="49" charset="-122"/>
                <a:ea typeface="黑体" panose="02010609060101010101" pitchFamily="49" charset="-122"/>
              </a:rPr>
              <a:t>项目管理软件对比：</a:t>
            </a:r>
            <a:r>
              <a:rPr lang="en-US" altLang="zh-CN" sz="6000" dirty="0">
                <a:solidFill>
                  <a:srgbClr val="000000"/>
                </a:solidFill>
                <a:latin typeface="黑体" panose="02010609060101010101" pitchFamily="49" charset="-122"/>
                <a:ea typeface="黑体" panose="02010609060101010101" pitchFamily="49" charset="-122"/>
              </a:rPr>
              <a:t>Teambition </a:t>
            </a:r>
            <a:r>
              <a:rPr lang="zh-CN" altLang="en-US" sz="6000" dirty="0">
                <a:solidFill>
                  <a:srgbClr val="000000"/>
                </a:solidFill>
                <a:latin typeface="黑体" panose="02010609060101010101" pitchFamily="49" charset="-122"/>
                <a:ea typeface="黑体" panose="02010609060101010101" pitchFamily="49" charset="-122"/>
              </a:rPr>
              <a:t>与</a:t>
            </a:r>
            <a:r>
              <a:rPr lang="en-US" altLang="zh-CN" sz="6000" dirty="0">
                <a:solidFill>
                  <a:srgbClr val="000000"/>
                </a:solidFill>
                <a:latin typeface="黑体" panose="02010609060101010101" pitchFamily="49" charset="-122"/>
                <a:ea typeface="黑体" panose="02010609060101010101" pitchFamily="49" charset="-122"/>
              </a:rPr>
              <a:t> GitHub</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lstStyle/>
            <a:p>
              <a:pPr algn="ctr"/>
              <a:r>
                <a:rPr lang="zh-CN" altLang="en-US" sz="5400" b="1" dirty="0">
                  <a:latin typeface="Montserrat Semi Bold"/>
                  <a:ea typeface="宋体" panose="02010600030101010101" pitchFamily="2" charset="-122"/>
                </a:rPr>
                <a:t>目  录</a:t>
              </a:r>
              <a:endParaRPr lang="zh-CN" sz="5400" b="1" dirty="0">
                <a:latin typeface="Montserrat Semi Bold"/>
                <a:ea typeface="宋体" panose="02010600030101010101" pitchFamily="2" charset="-122"/>
              </a:endParaRPr>
            </a:p>
          </p:txBody>
        </p:sp>
      </p:grpSp>
    </p:spTree>
    <p:extLst>
      <p:ext uri="{BB962C8B-B14F-4D97-AF65-F5344CB8AC3E}">
        <p14:creationId xmlns:p14="http://schemas.microsoft.com/office/powerpoint/2010/main" val="91367331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182100" y="625840"/>
            <a:ext cx="601980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489651" y="867103"/>
            <a:ext cx="9085384" cy="861774"/>
          </a:xfrm>
          <a:prstGeom prst="rect">
            <a:avLst/>
          </a:prstGeom>
          <a:noFill/>
        </p:spPr>
        <p:txBody>
          <a:bodyPr wrap="square">
            <a:spAutoFit/>
          </a:bodyPr>
          <a:lstStyle/>
          <a:p>
            <a:pPr algn="ctr"/>
            <a:r>
              <a:rPr lang="zh-CN" sz="5000" b="1" dirty="0">
                <a:latin typeface="Montserrat Semi Bold"/>
              </a:rPr>
              <a:t>译前准备</a:t>
            </a:r>
            <a:r>
              <a:rPr lang="en-US" sz="5000" b="1" dirty="0">
                <a:latin typeface="Montserrat Semi Bold"/>
              </a:rPr>
              <a:t>--</a:t>
            </a:r>
            <a:r>
              <a:rPr lang="zh-CN" sz="5000" b="1" dirty="0">
                <a:latin typeface="Montserrat Semi Bold"/>
              </a:rPr>
              <a:t>甘特图</a:t>
            </a:r>
            <a:endParaRPr lang="en-US" sz="5000" b="1" dirty="0">
              <a:latin typeface="Montserrat Semi Bold"/>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7656"/>
            <a:ext cx="24384000" cy="1123834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100000">
                <a:srgbClr val="53EBD9">
                  <a:alpha val="69804"/>
                </a:srgbClr>
              </a:gs>
              <a:gs pos="0">
                <a:srgbClr val="DB5215">
                  <a:alpha val="69804"/>
                </a:srgbClr>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5905500" y="5515897"/>
            <a:ext cx="12573000"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8" y="5645558"/>
            <a:ext cx="13942142" cy="2554545"/>
          </a:xfrm>
          <a:prstGeom prst="rect">
            <a:avLst/>
          </a:prstGeom>
          <a:noFill/>
        </p:spPr>
        <p:txBody>
          <a:bodyPr wrap="square">
            <a:spAutoFit/>
          </a:bodyPr>
          <a:lstStyle/>
          <a:p>
            <a:pPr algn="ctr"/>
            <a:r>
              <a:rPr lang="zh-CN" altLang="en-US" sz="8000" b="1" dirty="0">
                <a:solidFill>
                  <a:schemeClr val="bg1"/>
                </a:solidFill>
                <a:latin typeface="Montserrat Semi Bold"/>
              </a:rPr>
              <a:t>项目管理实验</a:t>
            </a:r>
            <a:endParaRPr lang="en-US" altLang="zh-CN" sz="8000" b="1" dirty="0">
              <a:solidFill>
                <a:schemeClr val="bg1"/>
              </a:solidFill>
              <a:latin typeface="Montserrat Semi Bold"/>
            </a:endParaRPr>
          </a:p>
          <a:p>
            <a:pPr algn="ctr"/>
            <a:r>
              <a:rPr lang="en-US" altLang="zh-CN" sz="8000" b="1" dirty="0">
                <a:solidFill>
                  <a:schemeClr val="bg1"/>
                </a:solidFill>
                <a:latin typeface="Montserrat Semi Bold"/>
              </a:rPr>
              <a:t>——</a:t>
            </a:r>
            <a:r>
              <a:rPr lang="en-US" sz="8000" b="1" dirty="0">
                <a:solidFill>
                  <a:schemeClr val="bg1"/>
                </a:solidFill>
                <a:latin typeface="Montserrat Semi Bold"/>
              </a:rPr>
              <a:t>Teambition </a:t>
            </a:r>
            <a:r>
              <a:rPr lang="zh-CN" altLang="en-US" sz="8000" b="1" dirty="0">
                <a:solidFill>
                  <a:schemeClr val="bg1"/>
                </a:solidFill>
                <a:latin typeface="Montserrat Semi Bold"/>
              </a:rPr>
              <a:t>操作展示</a:t>
            </a:r>
            <a:endParaRPr lang="en-US" sz="8000" b="1" dirty="0">
              <a:solidFill>
                <a:schemeClr val="bg1"/>
              </a:solidFill>
              <a:latin typeface="Montserrat Semi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社交网站的手机截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006" y="2455053"/>
            <a:ext cx="18214467" cy="10534115"/>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7526215" y="1028637"/>
            <a:ext cx="9331570" cy="861774"/>
          </a:xfrm>
          <a:prstGeom prst="rect">
            <a:avLst/>
          </a:prstGeom>
          <a:noFill/>
        </p:spPr>
        <p:txBody>
          <a:bodyPr wrap="square">
            <a:spAutoFit/>
          </a:bodyPr>
          <a:lstStyle/>
          <a:p>
            <a:pPr algn="ctr"/>
            <a:r>
              <a:rPr lang="zh-CN" altLang="en-US" sz="5000" b="1" dirty="0">
                <a:latin typeface="Montserrat Semi Bold"/>
              </a:rPr>
              <a:t>创建企业</a:t>
            </a:r>
            <a:endParaRPr lang="en-US" altLang="zh-CN" sz="5000" b="1" dirty="0">
              <a:latin typeface="Montserrat Semi Bold"/>
            </a:endParaRPr>
          </a:p>
        </p:txBody>
      </p:sp>
      <p:sp>
        <p:nvSpPr>
          <p:cNvPr id="7" name="Rectangle 6"/>
          <p:cNvSpPr/>
          <p:nvPr/>
        </p:nvSpPr>
        <p:spPr>
          <a:xfrm>
            <a:off x="9429135" y="787374"/>
            <a:ext cx="552573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组合 18"/>
          <p:cNvGrpSpPr/>
          <p:nvPr/>
        </p:nvGrpSpPr>
        <p:grpSpPr>
          <a:xfrm>
            <a:off x="1563900" y="2402743"/>
            <a:ext cx="18290553" cy="9986133"/>
            <a:chOff x="5532015" y="2942493"/>
            <a:chExt cx="18290553" cy="9986133"/>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015" y="3116507"/>
              <a:ext cx="18290553" cy="9812119"/>
            </a:xfrm>
            <a:prstGeom prst="rect">
              <a:avLst/>
            </a:prstGeom>
          </p:spPr>
          <p:style>
            <a:lnRef idx="2">
              <a:schemeClr val="dk1"/>
            </a:lnRef>
            <a:fillRef idx="1">
              <a:schemeClr val="lt1"/>
            </a:fillRef>
            <a:effectRef idx="0">
              <a:schemeClr val="dk1"/>
            </a:effectRef>
            <a:fontRef idx="minor">
              <a:schemeClr val="dk1"/>
            </a:fontRef>
          </p:style>
        </p:pic>
        <p:sp>
          <p:nvSpPr>
            <p:cNvPr id="18" name="椭圆 17"/>
            <p:cNvSpPr/>
            <p:nvPr/>
          </p:nvSpPr>
          <p:spPr>
            <a:xfrm>
              <a:off x="18851985" y="2942493"/>
              <a:ext cx="3915507" cy="39155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Rectangle 6"/>
          <p:cNvSpPr/>
          <p:nvPr/>
        </p:nvSpPr>
        <p:spPr>
          <a:xfrm>
            <a:off x="9429135" y="787374"/>
            <a:ext cx="552573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526215" y="1028637"/>
            <a:ext cx="9331570" cy="861774"/>
          </a:xfrm>
          <a:prstGeom prst="rect">
            <a:avLst/>
          </a:prstGeom>
          <a:noFill/>
        </p:spPr>
        <p:txBody>
          <a:bodyPr wrap="square">
            <a:spAutoFit/>
          </a:bodyPr>
          <a:lstStyle/>
          <a:p>
            <a:pPr algn="ctr"/>
            <a:r>
              <a:rPr lang="zh-CN" altLang="en-US" sz="5000" b="1" dirty="0">
                <a:latin typeface="Montserrat Semi Bold"/>
              </a:rPr>
              <a:t>创建翻译项目</a:t>
            </a:r>
            <a:endParaRPr lang="en-US" sz="5000" b="1" dirty="0">
              <a:latin typeface="Montserrat Semi Bold"/>
            </a:endParaRPr>
          </a:p>
        </p:txBody>
      </p:sp>
      <p:grpSp>
        <p:nvGrpSpPr>
          <p:cNvPr id="15" name="组合 14"/>
          <p:cNvGrpSpPr/>
          <p:nvPr/>
        </p:nvGrpSpPr>
        <p:grpSpPr>
          <a:xfrm>
            <a:off x="7285697" y="3856332"/>
            <a:ext cx="16283354" cy="8808701"/>
            <a:chOff x="3798277" y="2458062"/>
            <a:chExt cx="16283354" cy="8808701"/>
          </a:xfrm>
        </p:grpSpPr>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807"/>
            <a:stretch>
              <a:fillRect/>
            </a:stretch>
          </p:blipFill>
          <p:spPr>
            <a:xfrm>
              <a:off x="4302369" y="2458062"/>
              <a:ext cx="15779262" cy="8808701"/>
            </a:xfrm>
            <a:prstGeom prst="rect">
              <a:avLst/>
            </a:prstGeom>
          </p:spPr>
          <p:style>
            <a:lnRef idx="2">
              <a:schemeClr val="dk1"/>
            </a:lnRef>
            <a:fillRef idx="1">
              <a:schemeClr val="lt1"/>
            </a:fillRef>
            <a:effectRef idx="0">
              <a:schemeClr val="dk1"/>
            </a:effectRef>
            <a:fontRef idx="minor">
              <a:schemeClr val="dk1"/>
            </a:fontRef>
          </p:style>
        </p:pic>
        <p:sp>
          <p:nvSpPr>
            <p:cNvPr id="14" name="椭圆 13"/>
            <p:cNvSpPr/>
            <p:nvPr/>
          </p:nvSpPr>
          <p:spPr>
            <a:xfrm>
              <a:off x="3798277" y="3523229"/>
              <a:ext cx="3915507" cy="39155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55077" y="787374"/>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526215" y="1028637"/>
            <a:ext cx="9331570" cy="861774"/>
          </a:xfrm>
          <a:prstGeom prst="rect">
            <a:avLst/>
          </a:prstGeom>
          <a:noFill/>
        </p:spPr>
        <p:txBody>
          <a:bodyPr wrap="square">
            <a:spAutoFit/>
          </a:bodyPr>
          <a:lstStyle/>
          <a:p>
            <a:pPr algn="ctr"/>
            <a:r>
              <a:rPr lang="zh-CN" altLang="en-US" sz="5000" b="1" dirty="0">
                <a:latin typeface="Montserrat Semi Bold"/>
              </a:rPr>
              <a:t>邀请成员、发布任务</a:t>
            </a:r>
            <a:endParaRPr lang="en-US" sz="5000" b="1" dirty="0">
              <a:latin typeface="Montserrat Semi Bold"/>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298" t="1706" r="1591" b="1312"/>
          <a:stretch>
            <a:fillRect/>
          </a:stretch>
        </p:blipFill>
        <p:spPr>
          <a:xfrm>
            <a:off x="1467250" y="2480994"/>
            <a:ext cx="8440391" cy="1109003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377" y="2365025"/>
            <a:ext cx="8628184" cy="112067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14692051" y="3286125"/>
            <a:ext cx="8392446" cy="8291630"/>
            <a:chOff x="1197031" y="2428875"/>
            <a:chExt cx="8392446" cy="829163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460" t="1845" r="19179"/>
            <a:stretch>
              <a:fillRect/>
            </a:stretch>
          </p:blipFill>
          <p:spPr>
            <a:xfrm>
              <a:off x="1305991" y="2428875"/>
              <a:ext cx="8283486" cy="829163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
          <p:nvSpPr>
            <p:cNvPr id="18" name="椭圆 17"/>
            <p:cNvSpPr/>
            <p:nvPr/>
          </p:nvSpPr>
          <p:spPr>
            <a:xfrm>
              <a:off x="1197031" y="4923012"/>
              <a:ext cx="2577800" cy="25778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EC66DAA5-FCEE-4907-8D51-397172FA75E1}"/>
              </a:ext>
            </a:extLst>
          </p:cNvPr>
          <p:cNvGrpSpPr/>
          <p:nvPr/>
        </p:nvGrpSpPr>
        <p:grpSpPr>
          <a:xfrm>
            <a:off x="2390083" y="2222917"/>
            <a:ext cx="19805479" cy="11399294"/>
            <a:chOff x="2390083" y="2222917"/>
            <a:chExt cx="19805479" cy="11399294"/>
          </a:xfrm>
        </p:grpSpPr>
        <p:pic>
          <p:nvPicPr>
            <p:cNvPr id="4" name="图片 3"/>
            <p:cNvPicPr>
              <a:picLocks noChangeAspect="1"/>
            </p:cNvPicPr>
            <p:nvPr/>
          </p:nvPicPr>
          <p:blipFill>
            <a:blip r:embed="rId2"/>
            <a:stretch>
              <a:fillRect/>
            </a:stretch>
          </p:blipFill>
          <p:spPr>
            <a:xfrm>
              <a:off x="2473570" y="4333069"/>
              <a:ext cx="19721992" cy="9289142"/>
            </a:xfrm>
            <a:prstGeom prst="rect">
              <a:avLst/>
            </a:prstGeom>
            <a:ln>
              <a:noFill/>
            </a:ln>
            <a:effectLst>
              <a:softEdge rad="112500"/>
            </a:effectLst>
          </p:spPr>
        </p:pic>
        <p:pic>
          <p:nvPicPr>
            <p:cNvPr id="3" name="图片 2">
              <a:extLst>
                <a:ext uri="{FF2B5EF4-FFF2-40B4-BE49-F238E27FC236}">
                  <a16:creationId xmlns:a16="http://schemas.microsoft.com/office/drawing/2014/main" id="{0CC31246-75B9-41DF-9E16-15B8E2999E37}"/>
                </a:ext>
              </a:extLst>
            </p:cNvPr>
            <p:cNvPicPr>
              <a:picLocks noChangeAspect="1"/>
            </p:cNvPicPr>
            <p:nvPr/>
          </p:nvPicPr>
          <p:blipFill rotWithShape="1">
            <a:blip r:embed="rId3">
              <a:extLst>
                <a:ext uri="{28A0092B-C50C-407E-A947-70E740481C1C}">
                  <a14:useLocalDpi xmlns:a14="http://schemas.microsoft.com/office/drawing/2010/main" val="0"/>
                </a:ext>
              </a:extLst>
            </a:blip>
            <a:srcRect r="7255"/>
            <a:stretch/>
          </p:blipFill>
          <p:spPr>
            <a:xfrm>
              <a:off x="2390083" y="2222917"/>
              <a:ext cx="19805479" cy="2110152"/>
            </a:xfrm>
            <a:prstGeom prst="rect">
              <a:avLst/>
            </a:prstGeom>
          </p:spPr>
        </p:pic>
      </p:grpSp>
      <p:sp>
        <p:nvSpPr>
          <p:cNvPr id="7" name="Rectangle 6"/>
          <p:cNvSpPr/>
          <p:nvPr/>
        </p:nvSpPr>
        <p:spPr>
          <a:xfrm>
            <a:off x="8355077" y="787374"/>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526215" y="1028637"/>
            <a:ext cx="9331570" cy="861774"/>
          </a:xfrm>
          <a:prstGeom prst="rect">
            <a:avLst/>
          </a:prstGeom>
          <a:noFill/>
        </p:spPr>
        <p:txBody>
          <a:bodyPr wrap="square">
            <a:spAutoFit/>
          </a:bodyPr>
          <a:lstStyle/>
          <a:p>
            <a:pPr algn="ctr"/>
            <a:r>
              <a:rPr lang="zh-CN" altLang="en-US" sz="5000" b="1" dirty="0">
                <a:latin typeface="Montserrat Semi Bold"/>
              </a:rPr>
              <a:t>项目创建完成</a:t>
            </a:r>
            <a:endParaRPr lang="en-US" sz="5000" b="1" dirty="0">
              <a:latin typeface="Montserrat Semi Bold"/>
            </a:endParaRPr>
          </a:p>
        </p:txBody>
      </p:sp>
      <p:pic>
        <p:nvPicPr>
          <p:cNvPr id="18" name="图片 17"/>
          <p:cNvPicPr/>
          <p:nvPr/>
        </p:nvPicPr>
        <p:blipFill rotWithShape="1">
          <a:blip r:embed="rId4">
            <a:extLst>
              <a:ext uri="{28A0092B-C50C-407E-A947-70E740481C1C}">
                <a14:useLocalDpi xmlns:a14="http://schemas.microsoft.com/office/drawing/2010/main" val="0"/>
              </a:ext>
            </a:extLst>
          </a:blip>
          <a:srcRect b="3209"/>
          <a:stretch>
            <a:fillRect/>
          </a:stretch>
        </p:blipFill>
        <p:spPr bwMode="auto">
          <a:xfrm>
            <a:off x="6880566" y="3620226"/>
            <a:ext cx="11736796" cy="97717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831942" y="614143"/>
            <a:ext cx="6720115" cy="861774"/>
          </a:xfrm>
          <a:prstGeom prst="rect">
            <a:avLst/>
          </a:prstGeom>
          <a:noFill/>
        </p:spPr>
        <p:txBody>
          <a:bodyPr wrap="square" rtlCol="0">
            <a:spAutoFit/>
          </a:bodyPr>
          <a:lstStyle/>
          <a:p>
            <a:pPr algn="ctr"/>
            <a:r>
              <a:rPr lang="zh-CN" altLang="en-US" sz="5000" b="1" dirty="0"/>
              <a:t>分享文件</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86" y="1958443"/>
            <a:ext cx="20157774" cy="147196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2089" y="1238441"/>
            <a:ext cx="17005685" cy="11587274"/>
          </a:xfrm>
          <a:prstGeom prst="rect">
            <a:avLst/>
          </a:prstGeom>
        </p:spPr>
      </p:pic>
    </p:spTree>
    <p:extLst>
      <p:ext uri="{BB962C8B-B14F-4D97-AF65-F5344CB8AC3E}">
        <p14:creationId xmlns:p14="http://schemas.microsoft.com/office/powerpoint/2010/main" val="14916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E82275A-74B7-4DD2-AC1E-B90B9767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5" y="2404063"/>
            <a:ext cx="24719380" cy="2369715"/>
          </a:xfrm>
          <a:prstGeom prst="rect">
            <a:avLst/>
          </a:prstGeom>
        </p:spPr>
      </p:pic>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831942" y="614143"/>
            <a:ext cx="6720115" cy="861774"/>
          </a:xfrm>
          <a:prstGeom prst="rect">
            <a:avLst/>
          </a:prstGeom>
          <a:noFill/>
        </p:spPr>
        <p:txBody>
          <a:bodyPr wrap="square" rtlCol="0">
            <a:spAutoFit/>
          </a:bodyPr>
          <a:lstStyle/>
          <a:p>
            <a:pPr algn="ctr"/>
            <a:r>
              <a:rPr lang="zh-CN" altLang="en-US" sz="5000" b="1" dirty="0"/>
              <a:t>上传文件</a:t>
            </a:r>
          </a:p>
        </p:txBody>
      </p:sp>
      <p:grpSp>
        <p:nvGrpSpPr>
          <p:cNvPr id="21" name="组合 20">
            <a:extLst>
              <a:ext uri="{FF2B5EF4-FFF2-40B4-BE49-F238E27FC236}">
                <a16:creationId xmlns:a16="http://schemas.microsoft.com/office/drawing/2014/main" id="{03C10FC8-A983-4DAD-AF0D-184E2D2290EA}"/>
              </a:ext>
            </a:extLst>
          </p:cNvPr>
          <p:cNvGrpSpPr/>
          <p:nvPr/>
        </p:nvGrpSpPr>
        <p:grpSpPr>
          <a:xfrm>
            <a:off x="475754" y="2568405"/>
            <a:ext cx="20934959" cy="10533451"/>
            <a:chOff x="1009650" y="2428875"/>
            <a:chExt cx="18135600" cy="9124950"/>
          </a:xfrm>
        </p:grpSpPr>
        <p:pic>
          <p:nvPicPr>
            <p:cNvPr id="22" name="图片 21">
              <a:extLst>
                <a:ext uri="{FF2B5EF4-FFF2-40B4-BE49-F238E27FC236}">
                  <a16:creationId xmlns:a16="http://schemas.microsoft.com/office/drawing/2014/main" id="{93E6B5CB-F395-4D6D-8FE7-68E8D812D3C3}"/>
                </a:ext>
              </a:extLst>
            </p:cNvPr>
            <p:cNvPicPr>
              <a:picLocks noChangeAspect="1"/>
            </p:cNvPicPr>
            <p:nvPr/>
          </p:nvPicPr>
          <p:blipFill rotWithShape="1">
            <a:blip r:embed="rId3">
              <a:extLst>
                <a:ext uri="{28A0092B-C50C-407E-A947-70E740481C1C}">
                  <a14:useLocalDpi xmlns:a14="http://schemas.microsoft.com/office/drawing/2010/main" val="0"/>
                </a:ext>
              </a:extLst>
            </a:blip>
            <a:srcRect l="1673" t="3896" r="841" b="7413"/>
            <a:stretch>
              <a:fillRect/>
            </a:stretch>
          </p:blipFill>
          <p:spPr>
            <a:xfrm>
              <a:off x="1009650" y="2428875"/>
              <a:ext cx="17830800" cy="9124950"/>
            </a:xfrm>
            <a:prstGeom prst="rect">
              <a:avLst/>
            </a:prstGeom>
          </p:spPr>
        </p:pic>
        <p:sp>
          <p:nvSpPr>
            <p:cNvPr id="23" name="椭圆 22">
              <a:extLst>
                <a:ext uri="{FF2B5EF4-FFF2-40B4-BE49-F238E27FC236}">
                  <a16:creationId xmlns:a16="http://schemas.microsoft.com/office/drawing/2014/main" id="{35ECD607-1233-49AD-8614-EC5C760E6EB3}"/>
                </a:ext>
              </a:extLst>
            </p:cNvPr>
            <p:cNvSpPr/>
            <p:nvPr/>
          </p:nvSpPr>
          <p:spPr>
            <a:xfrm>
              <a:off x="16775535" y="3269085"/>
              <a:ext cx="2369715" cy="236971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974508" y="614143"/>
            <a:ext cx="6720115" cy="861774"/>
          </a:xfrm>
          <a:prstGeom prst="rect">
            <a:avLst/>
          </a:prstGeom>
          <a:noFill/>
        </p:spPr>
        <p:txBody>
          <a:bodyPr wrap="square" rtlCol="0">
            <a:spAutoFit/>
          </a:bodyPr>
          <a:lstStyle/>
          <a:p>
            <a:pPr algn="ctr"/>
            <a:r>
              <a:rPr lang="zh-CN" altLang="en-US" sz="5000" b="1" dirty="0"/>
              <a:t>文件库和可见性设置</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883" y="2103153"/>
            <a:ext cx="17502234" cy="1123996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815BD8DE-39DA-4DCB-8EE4-B4C20B402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950" y="2543175"/>
            <a:ext cx="14706600" cy="11029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933" y="1475917"/>
            <a:ext cx="15311574" cy="1139495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椭圆 1"/>
          <p:cNvSpPr/>
          <p:nvPr/>
        </p:nvSpPr>
        <p:spPr>
          <a:xfrm>
            <a:off x="16608056" y="8506047"/>
            <a:ext cx="2700670" cy="6166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9E8BD17-6B4D-4DDB-A5AB-22E7AB987A03}"/>
              </a:ext>
            </a:extLst>
          </p:cNvPr>
          <p:cNvGrpSpPr/>
          <p:nvPr/>
        </p:nvGrpSpPr>
        <p:grpSpPr>
          <a:xfrm>
            <a:off x="8355077" y="372880"/>
            <a:ext cx="7958979" cy="1344300"/>
            <a:chOff x="8355077" y="372880"/>
            <a:chExt cx="7958979" cy="1344300"/>
          </a:xfrm>
        </p:grpSpPr>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831942" y="614143"/>
              <a:ext cx="6720115" cy="861774"/>
            </a:xfrm>
            <a:prstGeom prst="rect">
              <a:avLst/>
            </a:prstGeom>
            <a:noFill/>
          </p:spPr>
          <p:txBody>
            <a:bodyPr wrap="square" rtlCol="0">
              <a:spAutoFit/>
            </a:bodyPr>
            <a:lstStyle/>
            <a:p>
              <a:pPr algn="ctr"/>
              <a:r>
                <a:rPr lang="zh-CN" altLang="en-US" sz="5000" b="1" dirty="0"/>
                <a:t>翻译项目日程表</a:t>
              </a: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667" y="3886782"/>
            <a:ext cx="14558086" cy="9848118"/>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55222"/>
          <a:stretch/>
        </p:blipFill>
        <p:spPr>
          <a:xfrm>
            <a:off x="5377430" y="3886783"/>
            <a:ext cx="17970897" cy="9684490"/>
          </a:xfrm>
          <a:prstGeom prst="rect">
            <a:avLst/>
          </a:prstGeom>
        </p:spPr>
      </p:pic>
      <p:pic>
        <p:nvPicPr>
          <p:cNvPr id="6" name="图片 5">
            <a:extLst>
              <a:ext uri="{FF2B5EF4-FFF2-40B4-BE49-F238E27FC236}">
                <a16:creationId xmlns:a16="http://schemas.microsoft.com/office/drawing/2014/main" id="{B648D4CE-F155-4AD7-B933-AFF8D4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667" y="1796545"/>
            <a:ext cx="21741036" cy="22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68000">
                <a:srgbClr val="F5577F">
                  <a:alpha val="70000"/>
                </a:srgbClr>
              </a:gs>
              <a:gs pos="100000">
                <a:srgbClr val="F54986">
                  <a:alpha val="70000"/>
                </a:srgbClr>
              </a:gs>
              <a:gs pos="0">
                <a:srgbClr val="F2BB4C"/>
              </a:gs>
            </a:gsLst>
            <a:lin ang="2700000" scaled="0"/>
          </a:gradFill>
          <a:ln>
            <a:noFill/>
          </a:ln>
        </p:spPr>
        <p:txBody>
          <a:bodyPr anchor="ctr"/>
          <a:lstStyle/>
          <a:p>
            <a:pPr algn="ctr"/>
            <a:endParaRPr lang="en-US" dirty="0">
              <a:solidFill>
                <a:schemeClr val="lt1"/>
              </a:solidFill>
            </a:endParaRPr>
          </a:p>
        </p:txBody>
      </p:sp>
      <p:sp>
        <p:nvSpPr>
          <p:cNvPr id="4" name="Rectangle 3"/>
          <p:cNvSpPr/>
          <p:nvPr/>
        </p:nvSpPr>
        <p:spPr>
          <a:xfrm>
            <a:off x="4642338" y="5515897"/>
            <a:ext cx="15052431"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033498"/>
            <a:ext cx="13942142" cy="1569660"/>
          </a:xfrm>
          <a:prstGeom prst="rect">
            <a:avLst/>
          </a:prstGeom>
          <a:noFill/>
        </p:spPr>
        <p:txBody>
          <a:bodyPr wrap="square">
            <a:spAutoFit/>
          </a:bodyPr>
          <a:lstStyle/>
          <a:p>
            <a:pPr algn="ctr"/>
            <a:r>
              <a:rPr lang="zh-CN" sz="9600" dirty="0">
                <a:solidFill>
                  <a:schemeClr val="bg1"/>
                </a:solidFill>
                <a:latin typeface="Microsoft YaHei UI" panose="020B0503020204020204" charset="-122"/>
                <a:ea typeface="Microsoft YaHei UI" panose="020B0503020204020204" charset="-122"/>
              </a:rPr>
              <a:t>项目管理</a:t>
            </a:r>
            <a:r>
              <a:rPr lang="zh-CN" altLang="en-US" sz="9600" dirty="0">
                <a:solidFill>
                  <a:schemeClr val="bg1"/>
                </a:solidFill>
                <a:latin typeface="Microsoft YaHei UI" panose="020B0503020204020204" charset="-122"/>
                <a:ea typeface="Microsoft YaHei UI" panose="020B0503020204020204" charset="-122"/>
              </a:rPr>
              <a:t>与文件管理</a:t>
            </a:r>
            <a:r>
              <a:rPr lang="zh-CN" sz="9600" dirty="0">
                <a:solidFill>
                  <a:schemeClr val="bg1"/>
                </a:solidFill>
                <a:latin typeface="Microsoft YaHei UI" panose="020B0503020204020204" charset="-122"/>
                <a:ea typeface="Microsoft YaHei UI" panose="020B0503020204020204" charset="-122"/>
              </a:rPr>
              <a:t>综述</a:t>
            </a:r>
            <a:endParaRPr lang="en-US" sz="9600" dirty="0">
              <a:solidFill>
                <a:schemeClr val="bg1"/>
              </a:solidFill>
              <a:latin typeface="Microsoft YaHei UI" panose="020B0503020204020204" charset="-122"/>
              <a:ea typeface="Microsoft YaHei UI" panose="020B0503020204020204" charset="-122"/>
            </a:endParaRPr>
          </a:p>
        </p:txBody>
      </p:sp>
      <p:sp>
        <p:nvSpPr>
          <p:cNvPr id="6" name="文本框 5">
            <a:extLst>
              <a:ext uri="{FF2B5EF4-FFF2-40B4-BE49-F238E27FC236}">
                <a16:creationId xmlns:a16="http://schemas.microsoft.com/office/drawing/2014/main" id="{B4395BD0-2698-4D33-83CD-636A198CC3BD}"/>
              </a:ext>
            </a:extLst>
          </p:cNvPr>
          <p:cNvSpPr txBox="1"/>
          <p:nvPr/>
        </p:nvSpPr>
        <p:spPr>
          <a:xfrm>
            <a:off x="10222523" y="9190893"/>
            <a:ext cx="4454769" cy="2490490"/>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zh-CN" altLang="en-US" b="1" dirty="0">
                <a:solidFill>
                  <a:schemeClr val="bg1"/>
                </a:solidFill>
              </a:rPr>
              <a:t>项目管理概况</a:t>
            </a:r>
            <a:endParaRPr lang="en-US" altLang="zh-CN" b="1" dirty="0">
              <a:solidFill>
                <a:schemeClr val="bg1"/>
              </a:solidFill>
            </a:endParaRPr>
          </a:p>
          <a:p>
            <a:pPr marL="571500" indent="-571500">
              <a:lnSpc>
                <a:spcPct val="150000"/>
              </a:lnSpc>
              <a:buFont typeface="Arial" panose="020B0604020202020204" pitchFamily="34" charset="0"/>
              <a:buChar char="•"/>
            </a:pPr>
            <a:r>
              <a:rPr lang="zh-CN" altLang="en-US" b="1" dirty="0">
                <a:solidFill>
                  <a:schemeClr val="bg1"/>
                </a:solidFill>
              </a:rPr>
              <a:t>翻译项目管理</a:t>
            </a:r>
            <a:endParaRPr lang="en-US" altLang="zh-CN" b="1" dirty="0">
              <a:solidFill>
                <a:schemeClr val="bg1"/>
              </a:solidFill>
            </a:endParaRPr>
          </a:p>
          <a:p>
            <a:pPr marL="571500" indent="-571500">
              <a:lnSpc>
                <a:spcPct val="150000"/>
              </a:lnSpc>
              <a:buFont typeface="Arial" panose="020B0604020202020204" pitchFamily="34" charset="0"/>
              <a:buChar char="•"/>
            </a:pPr>
            <a:r>
              <a:rPr lang="zh-CN" altLang="en-US" b="1" dirty="0">
                <a:solidFill>
                  <a:schemeClr val="bg1"/>
                </a:solidFill>
              </a:rPr>
              <a:t>文件管理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831942" y="614143"/>
            <a:ext cx="6720115" cy="861774"/>
          </a:xfrm>
          <a:prstGeom prst="rect">
            <a:avLst/>
          </a:prstGeom>
          <a:noFill/>
        </p:spPr>
        <p:txBody>
          <a:bodyPr wrap="square" rtlCol="0">
            <a:spAutoFit/>
          </a:bodyPr>
          <a:lstStyle/>
          <a:p>
            <a:pPr algn="ctr"/>
            <a:r>
              <a:rPr lang="zh-CN" altLang="en-US" sz="5000" b="1" dirty="0"/>
              <a:t>即时通讯（群聊）</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6661" r="41060"/>
          <a:stretch>
            <a:fillRect/>
          </a:stretch>
        </p:blipFill>
        <p:spPr>
          <a:xfrm>
            <a:off x="2450447" y="2254102"/>
            <a:ext cx="16970550" cy="1100400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601727" y="334780"/>
            <a:ext cx="7958979" cy="1344300"/>
          </a:xfrm>
          <a:prstGeom prst="rect">
            <a:avLst/>
          </a:prstGeom>
          <a:noFill/>
          <a:ln w="127000">
            <a:solidFill>
              <a:schemeClr val="tx1"/>
            </a:solidFill>
            <a:prstDash val="solid"/>
            <a:miter/>
          </a:ln>
        </p:spPr>
        <p:txBody>
          <a:bodyPr anchor="ctr"/>
          <a:lstStyle/>
          <a:p>
            <a:pPr algn="ctr"/>
            <a:endParaRPr lang="en-US" dirty="0">
              <a:solidFill>
                <a:schemeClr val="lt1"/>
              </a:solidFill>
            </a:endParaRPr>
          </a:p>
        </p:txBody>
      </p:sp>
      <p:sp>
        <p:nvSpPr>
          <p:cNvPr id="5" name="文本框 4"/>
          <p:cNvSpPr txBox="1"/>
          <p:nvPr/>
        </p:nvSpPr>
        <p:spPr>
          <a:xfrm>
            <a:off x="1078592" y="576043"/>
            <a:ext cx="6720115" cy="861774"/>
          </a:xfrm>
          <a:prstGeom prst="rect">
            <a:avLst/>
          </a:prstGeom>
          <a:noFill/>
        </p:spPr>
        <p:txBody>
          <a:bodyPr wrap="square" rtlCol="0">
            <a:spAutoFit/>
          </a:bodyPr>
          <a:lstStyle/>
          <a:p>
            <a:pPr algn="ctr"/>
            <a:r>
              <a:rPr lang="zh-CN" altLang="en-US" sz="5000" b="1" dirty="0"/>
              <a:t>项目动态（概览）</a:t>
            </a:r>
          </a:p>
        </p:txBody>
      </p:sp>
      <p:pic>
        <p:nvPicPr>
          <p:cNvPr id="6" name="图片 5"/>
          <p:cNvPicPr/>
          <p:nvPr/>
        </p:nvPicPr>
        <p:blipFill rotWithShape="1">
          <a:blip r:embed="rId2">
            <a:extLst>
              <a:ext uri="{28A0092B-C50C-407E-A947-70E740481C1C}">
                <a14:useLocalDpi xmlns:a14="http://schemas.microsoft.com/office/drawing/2010/main" val="0"/>
              </a:ext>
            </a:extLst>
          </a:blip>
          <a:srcRect l="1519" t="1070"/>
          <a:stretch>
            <a:fillRect/>
          </a:stretch>
        </p:blipFill>
        <p:spPr bwMode="auto">
          <a:xfrm>
            <a:off x="1078592" y="1920343"/>
            <a:ext cx="13027414" cy="124359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571" y="452839"/>
            <a:ext cx="12824399" cy="156713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649" y="1920343"/>
            <a:ext cx="15123738" cy="12661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831942" y="614143"/>
            <a:ext cx="6720115" cy="861774"/>
          </a:xfrm>
          <a:prstGeom prst="rect">
            <a:avLst/>
          </a:prstGeom>
          <a:noFill/>
        </p:spPr>
        <p:txBody>
          <a:bodyPr wrap="square" rtlCol="0">
            <a:spAutoFit/>
          </a:bodyPr>
          <a:lstStyle/>
          <a:p>
            <a:pPr algn="ctr"/>
            <a:r>
              <a:rPr lang="zh-CN" altLang="en-US" sz="5000" b="1" dirty="0"/>
              <a:t>项目完成</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6008"/>
          <a:stretch>
            <a:fillRect/>
          </a:stretch>
        </p:blipFill>
        <p:spPr>
          <a:xfrm>
            <a:off x="1081687" y="2466975"/>
            <a:ext cx="22559363" cy="823912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8355077" y="372880"/>
            <a:ext cx="795897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8831942" y="614143"/>
            <a:ext cx="6720115" cy="861774"/>
          </a:xfrm>
          <a:prstGeom prst="rect">
            <a:avLst/>
          </a:prstGeom>
          <a:noFill/>
        </p:spPr>
        <p:txBody>
          <a:bodyPr wrap="square" rtlCol="0">
            <a:spAutoFit/>
          </a:bodyPr>
          <a:lstStyle/>
          <a:p>
            <a:pPr algn="ctr"/>
            <a:r>
              <a:rPr lang="zh-CN" altLang="en-US" sz="5000" b="1" dirty="0"/>
              <a:t>项目统计</a:t>
            </a:r>
          </a:p>
        </p:txBody>
      </p:sp>
      <p:grpSp>
        <p:nvGrpSpPr>
          <p:cNvPr id="10" name="组合 9">
            <a:extLst>
              <a:ext uri="{FF2B5EF4-FFF2-40B4-BE49-F238E27FC236}">
                <a16:creationId xmlns:a16="http://schemas.microsoft.com/office/drawing/2014/main" id="{EB600B2A-E300-4D37-AFC9-89F1BA545EB1}"/>
              </a:ext>
            </a:extLst>
          </p:cNvPr>
          <p:cNvGrpSpPr/>
          <p:nvPr/>
        </p:nvGrpSpPr>
        <p:grpSpPr>
          <a:xfrm>
            <a:off x="2842078" y="2588534"/>
            <a:ext cx="19126968" cy="10445785"/>
            <a:chOff x="1622878" y="129647"/>
            <a:chExt cx="22384351" cy="12224735"/>
          </a:xfrm>
        </p:grpSpPr>
        <p:grpSp>
          <p:nvGrpSpPr>
            <p:cNvPr id="9" name="组合 8">
              <a:extLst>
                <a:ext uri="{FF2B5EF4-FFF2-40B4-BE49-F238E27FC236}">
                  <a16:creationId xmlns:a16="http://schemas.microsoft.com/office/drawing/2014/main" id="{28209EA4-1492-4644-9BF9-D7D6E621C6D1}"/>
                </a:ext>
              </a:extLst>
            </p:cNvPr>
            <p:cNvGrpSpPr/>
            <p:nvPr/>
          </p:nvGrpSpPr>
          <p:grpSpPr>
            <a:xfrm>
              <a:off x="2019300" y="129647"/>
              <a:ext cx="21987929" cy="12224735"/>
              <a:chOff x="2019300" y="129647"/>
              <a:chExt cx="21987929" cy="1222473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0" y="2448410"/>
                <a:ext cx="5981700" cy="99059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450"/>
              <a:stretch>
                <a:fillRect/>
              </a:stretch>
            </p:blipFill>
            <p:spPr>
              <a:xfrm>
                <a:off x="8077200" y="2448410"/>
                <a:ext cx="15930029" cy="99059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362514F7-15AB-4AA5-AB3A-1E819365A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300" y="129647"/>
                <a:ext cx="21987929" cy="2191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 name="椭圆 1"/>
            <p:cNvSpPr/>
            <p:nvPr/>
          </p:nvSpPr>
          <p:spPr>
            <a:xfrm>
              <a:off x="1622878" y="6648450"/>
              <a:ext cx="1973943" cy="179977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68000">
                <a:srgbClr val="F5577F">
                  <a:alpha val="70000"/>
                </a:srgbClr>
              </a:gs>
              <a:gs pos="100000">
                <a:srgbClr val="F54986">
                  <a:alpha val="70000"/>
                </a:srgbClr>
              </a:gs>
              <a:gs pos="0">
                <a:srgbClr val="F2BB4C"/>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Rectangle 3"/>
          <p:cNvSpPr/>
          <p:nvPr/>
        </p:nvSpPr>
        <p:spPr>
          <a:xfrm>
            <a:off x="5067301" y="5515898"/>
            <a:ext cx="14095770" cy="3372464"/>
          </a:xfrm>
          <a:prstGeom prst="rect">
            <a:avLst/>
          </a:prstGeom>
          <a:noFill/>
          <a:ln w="254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Box 4"/>
          <p:cNvSpPr txBox="1"/>
          <p:nvPr/>
        </p:nvSpPr>
        <p:spPr>
          <a:xfrm>
            <a:off x="5220929" y="5944420"/>
            <a:ext cx="13942142" cy="2308324"/>
          </a:xfrm>
          <a:prstGeom prst="rect">
            <a:avLst/>
          </a:prstGeom>
          <a:noFill/>
        </p:spPr>
        <p:txBody>
          <a:bodyPr wrap="square" rtlCol="0">
            <a:spAutoFit/>
          </a:bodyPr>
          <a:lstStyle/>
          <a:p>
            <a:pPr algn="ctr"/>
            <a:r>
              <a:rPr lang="en-US" sz="7200" dirty="0">
                <a:solidFill>
                  <a:schemeClr val="bg1"/>
                </a:solidFill>
                <a:latin typeface="Microsoft YaHei UI" panose="020B0503020204020204" charset="-122"/>
                <a:ea typeface="Microsoft YaHei UI" panose="020B0503020204020204" charset="-122"/>
              </a:rPr>
              <a:t>Teambition VS Git</a:t>
            </a:r>
            <a:r>
              <a:rPr lang="en-US" altLang="zh-CN" sz="7200" dirty="0">
                <a:solidFill>
                  <a:schemeClr val="bg1"/>
                </a:solidFill>
                <a:latin typeface="Microsoft YaHei UI" panose="020B0503020204020204" charset="-122"/>
                <a:ea typeface="Microsoft YaHei UI" panose="020B0503020204020204" charset="-122"/>
              </a:rPr>
              <a:t>H</a:t>
            </a:r>
            <a:r>
              <a:rPr lang="en-US" sz="7200" dirty="0">
                <a:solidFill>
                  <a:schemeClr val="bg1"/>
                </a:solidFill>
                <a:latin typeface="Microsoft YaHei UI" panose="020B0503020204020204" charset="-122"/>
                <a:ea typeface="Microsoft YaHei UI" panose="020B0503020204020204" charset="-122"/>
              </a:rPr>
              <a:t>ub</a:t>
            </a:r>
          </a:p>
          <a:p>
            <a:pPr algn="ctr"/>
            <a:r>
              <a:rPr lang="zh-CN" altLang="en-US" sz="7200" dirty="0">
                <a:solidFill>
                  <a:schemeClr val="bg1"/>
                </a:solidFill>
                <a:latin typeface="Microsoft YaHei UI" panose="020B0503020204020204" charset="-122"/>
                <a:ea typeface="Microsoft YaHei UI" panose="020B0503020204020204" charset="-122"/>
              </a:rPr>
              <a:t>项目管理软件对比</a:t>
            </a:r>
            <a:endParaRPr lang="en-US" sz="7200" dirty="0">
              <a:solidFill>
                <a:schemeClr val="bg1"/>
              </a:solidFill>
              <a:latin typeface="Microsoft YaHei UI" panose="020B0503020204020204" charset="-122"/>
              <a:ea typeface="Microsoft YaHei UI"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33368" y="1247229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6607278" y="1314257"/>
            <a:ext cx="7809684" cy="74764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项目管理软件功能对比</a:t>
            </a:r>
          </a:p>
        </p:txBody>
      </p:sp>
      <p:grpSp>
        <p:nvGrpSpPr>
          <p:cNvPr id="6" name="组合 5"/>
          <p:cNvGrpSpPr/>
          <p:nvPr/>
        </p:nvGrpSpPr>
        <p:grpSpPr>
          <a:xfrm>
            <a:off x="2719748" y="2720238"/>
            <a:ext cx="9393596" cy="8521700"/>
            <a:chOff x="1359874" y="1360119"/>
            <a:chExt cx="4696798" cy="4260850"/>
          </a:xfrm>
        </p:grpSpPr>
        <p:pic>
          <p:nvPicPr>
            <p:cNvPr id="7" name="图片 6"/>
            <p:cNvPicPr/>
            <p:nvPr/>
          </p:nvPicPr>
          <p:blipFill rotWithShape="1">
            <a:blip r:embed="rId3">
              <a:extLst>
                <a:ext uri="{28A0092B-C50C-407E-A947-70E740481C1C}">
                  <a14:useLocalDpi xmlns:a14="http://schemas.microsoft.com/office/drawing/2010/main" val="0"/>
                </a:ext>
              </a:extLst>
            </a:blip>
            <a:srcRect l="4571" r="6378"/>
            <a:stretch>
              <a:fillRect/>
            </a:stretch>
          </p:blipFill>
          <p:spPr bwMode="auto">
            <a:xfrm>
              <a:off x="1359874" y="1360119"/>
              <a:ext cx="4696798" cy="4260850"/>
            </a:xfrm>
            <a:prstGeom prst="rect">
              <a:avLst/>
            </a:prstGeom>
            <a:noFill/>
            <a:ln>
              <a:noFill/>
            </a:ln>
          </p:spPr>
        </p:pic>
        <p:sp>
          <p:nvSpPr>
            <p:cNvPr id="5" name="矩形: 圆角 4"/>
            <p:cNvSpPr/>
            <p:nvPr/>
          </p:nvSpPr>
          <p:spPr>
            <a:xfrm>
              <a:off x="1366684" y="3473879"/>
              <a:ext cx="3087329" cy="796412"/>
            </a:xfrm>
            <a:prstGeom prst="roundRect">
              <a:avLst/>
            </a:prstGeom>
            <a:noFill/>
            <a:ln w="5715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7200"/>
            </a:p>
          </p:txBody>
        </p:sp>
      </p:grpSp>
      <p:pic>
        <p:nvPicPr>
          <p:cNvPr id="10" name="图片 9"/>
          <p:cNvPicPr/>
          <p:nvPr/>
        </p:nvPicPr>
        <p:blipFill rotWithShape="1">
          <a:blip r:embed="rId4">
            <a:extLst>
              <a:ext uri="{28A0092B-C50C-407E-A947-70E740481C1C}">
                <a14:useLocalDpi xmlns:a14="http://schemas.microsoft.com/office/drawing/2010/main" val="0"/>
              </a:ext>
            </a:extLst>
          </a:blip>
          <a:srcRect b="7194"/>
          <a:stretch>
            <a:fillRect/>
          </a:stretch>
        </p:blipFill>
        <p:spPr bwMode="auto">
          <a:xfrm>
            <a:off x="12211663" y="2700575"/>
            <a:ext cx="9919354" cy="9471762"/>
          </a:xfrm>
          <a:prstGeom prst="rect">
            <a:avLst/>
          </a:prstGeom>
          <a:noFill/>
          <a:ln>
            <a:noFill/>
          </a:ln>
        </p:spPr>
      </p:pic>
      <p:cxnSp>
        <p:nvCxnSpPr>
          <p:cNvPr id="12" name="直接连接符 11"/>
          <p:cNvCxnSpPr/>
          <p:nvPr/>
        </p:nvCxnSpPr>
        <p:spPr>
          <a:xfrm>
            <a:off x="2633582" y="270057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2633582" y="727722"/>
            <a:ext cx="3973696" cy="1334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icrosoft JhengHei UI" panose="020B0604030504040204" pitchFamily="34" charset="-120"/>
                <a:ea typeface="Microsoft JhengHei UI" panose="020B0604030504040204" pitchFamily="34" charset="-120"/>
              </a:rPr>
              <a:t>花费 </a:t>
            </a:r>
            <a:r>
              <a:rPr lang="en-US" altLang="zh-CN" dirty="0">
                <a:latin typeface="Microsoft JhengHei UI" panose="020B0604030504040204" pitchFamily="34" charset="-120"/>
                <a:ea typeface="Microsoft JhengHei UI" panose="020B0604030504040204" pitchFamily="34" charset="-120"/>
              </a:rPr>
              <a:t>| GitHub</a:t>
            </a:r>
            <a:endParaRPr lang="zh-CN" altLang="en-US" dirty="0">
              <a:latin typeface="Microsoft JhengHei UI" panose="020B0604030504040204" pitchFamily="34" charset="-120"/>
              <a:ea typeface="Microsoft JhengHei UI" panose="020B0604030504040204" pitchFamily="34" charset="-120"/>
            </a:endParaRPr>
          </a:p>
        </p:txBody>
      </p:sp>
      <p:sp>
        <p:nvSpPr>
          <p:cNvPr id="15" name="文本框 14"/>
          <p:cNvSpPr txBox="1"/>
          <p:nvPr/>
        </p:nvSpPr>
        <p:spPr>
          <a:xfrm>
            <a:off x="2733369" y="11458240"/>
            <a:ext cx="6174658" cy="584775"/>
          </a:xfrm>
          <a:prstGeom prst="rect">
            <a:avLst/>
          </a:prstGeom>
          <a:noFill/>
        </p:spPr>
        <p:txBody>
          <a:bodyPr wrap="square" rtlCol="0">
            <a:spAutoFit/>
          </a:bodyPr>
          <a:lstStyle/>
          <a:p>
            <a:r>
              <a:rPr lang="zh-CN" altLang="en-US" sz="3200" dirty="0"/>
              <a:t>为组织创建私有仓库需要</a:t>
            </a:r>
            <a:r>
              <a:rPr lang="zh-CN" altLang="en-US" sz="3200" dirty="0">
                <a:highlight>
                  <a:srgbClr val="00FF00"/>
                </a:highlight>
              </a:rPr>
              <a:t>付费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33368" y="1247229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177534" y="1314257"/>
            <a:ext cx="7809684" cy="74764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项目管理软件功能对比</a:t>
            </a:r>
          </a:p>
        </p:txBody>
      </p:sp>
      <p:cxnSp>
        <p:nvCxnSpPr>
          <p:cNvPr id="12" name="直接连接符 11"/>
          <p:cNvCxnSpPr/>
          <p:nvPr/>
        </p:nvCxnSpPr>
        <p:spPr>
          <a:xfrm>
            <a:off x="2633582" y="270057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2633581" y="727722"/>
            <a:ext cx="4563630" cy="1334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icrosoft JhengHei UI" panose="020B0604030504040204" pitchFamily="34" charset="-120"/>
                <a:ea typeface="Microsoft JhengHei UI" panose="020B0604030504040204" pitchFamily="34" charset="-120"/>
              </a:rPr>
              <a:t>花费</a:t>
            </a:r>
            <a:r>
              <a:rPr lang="en-US" altLang="zh-CN" dirty="0">
                <a:latin typeface="Microsoft JhengHei UI" panose="020B0604030504040204" pitchFamily="34" charset="-120"/>
                <a:ea typeface="Microsoft JhengHei UI" panose="020B0604030504040204" pitchFamily="34" charset="-120"/>
              </a:rPr>
              <a:t> | Teambition</a:t>
            </a:r>
            <a:endParaRPr lang="zh-CN" altLang="en-US" dirty="0">
              <a:latin typeface="Microsoft JhengHei UI" panose="020B0604030504040204" pitchFamily="34" charset="-120"/>
              <a:ea typeface="Microsoft JhengHei UI" panose="020B0604030504040204" pitchFamily="34" charset="-120"/>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b="2414"/>
          <a:stretch>
            <a:fillRect/>
          </a:stretch>
        </p:blipFill>
        <p:spPr>
          <a:xfrm>
            <a:off x="1887792" y="2849886"/>
            <a:ext cx="10304208" cy="9401108"/>
          </a:xfrm>
          <a:prstGeom prst="rect">
            <a:avLst/>
          </a:prstGeom>
        </p:spPr>
      </p:pic>
      <p:sp>
        <p:nvSpPr>
          <p:cNvPr id="9" name="文本框 8"/>
          <p:cNvSpPr txBox="1"/>
          <p:nvPr/>
        </p:nvSpPr>
        <p:spPr>
          <a:xfrm>
            <a:off x="12192001" y="4219192"/>
            <a:ext cx="9202994" cy="1077218"/>
          </a:xfrm>
          <a:prstGeom prst="rect">
            <a:avLst/>
          </a:prstGeom>
          <a:noFill/>
        </p:spPr>
        <p:txBody>
          <a:bodyPr wrap="square" rtlCol="0">
            <a:spAutoFit/>
          </a:bodyPr>
          <a:lstStyle/>
          <a:p>
            <a:r>
              <a:rPr lang="zh-CN" altLang="en-US" sz="3200" dirty="0"/>
              <a:t>注册企业或团队</a:t>
            </a:r>
            <a:r>
              <a:rPr lang="en-US" altLang="zh-CN" sz="3200" dirty="0"/>
              <a:t>	</a:t>
            </a:r>
          </a:p>
          <a:p>
            <a:r>
              <a:rPr lang="en-US" altLang="zh-CN" sz="3200" dirty="0"/>
              <a:t>10</a:t>
            </a:r>
            <a:r>
              <a:rPr lang="zh-CN" altLang="en-US" sz="3200" dirty="0"/>
              <a:t>人以下免费使用</a:t>
            </a:r>
          </a:p>
        </p:txBody>
      </p:sp>
      <p:sp>
        <p:nvSpPr>
          <p:cNvPr id="5" name="椭圆 4"/>
          <p:cNvSpPr/>
          <p:nvPr/>
        </p:nvSpPr>
        <p:spPr>
          <a:xfrm>
            <a:off x="5814646" y="6848932"/>
            <a:ext cx="2907323" cy="29073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9988062" y="4757801"/>
            <a:ext cx="2203938" cy="1619553"/>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33368" y="1247229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177534" y="1314257"/>
            <a:ext cx="7809684" cy="74764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项目管理软件功能对比</a:t>
            </a:r>
          </a:p>
        </p:txBody>
      </p:sp>
      <p:cxnSp>
        <p:nvCxnSpPr>
          <p:cNvPr id="12" name="直接连接符 11"/>
          <p:cNvCxnSpPr/>
          <p:nvPr/>
        </p:nvCxnSpPr>
        <p:spPr>
          <a:xfrm>
            <a:off x="2633582" y="270057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2633581" y="727722"/>
            <a:ext cx="4563630" cy="1334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icrosoft JhengHei UI" panose="020B0604030504040204" pitchFamily="34" charset="-120"/>
                <a:ea typeface="Microsoft JhengHei UI" panose="020B0604030504040204" pitchFamily="34" charset="-120"/>
              </a:rPr>
              <a:t>流程和权限 </a:t>
            </a:r>
            <a:r>
              <a:rPr lang="en-US" altLang="zh-CN" dirty="0">
                <a:latin typeface="Microsoft JhengHei UI" panose="020B0604030504040204" pitchFamily="34" charset="-120"/>
                <a:ea typeface="Microsoft JhengHei UI" panose="020B0604030504040204" pitchFamily="34" charset="-120"/>
              </a:rPr>
              <a:t>| GitHub</a:t>
            </a:r>
            <a:endParaRPr lang="zh-CN" altLang="en-US" dirty="0">
              <a:latin typeface="Microsoft JhengHei UI" panose="020B0604030504040204" pitchFamily="34" charset="-120"/>
              <a:ea typeface="Microsoft JhengHei UI" panose="020B0604030504040204" pitchFamily="34" charset="-120"/>
            </a:endParaRPr>
          </a:p>
        </p:txBody>
      </p:sp>
      <p:sp>
        <p:nvSpPr>
          <p:cNvPr id="6" name="矩形 5"/>
          <p:cNvSpPr/>
          <p:nvPr/>
        </p:nvSpPr>
        <p:spPr>
          <a:xfrm>
            <a:off x="2633581" y="4050891"/>
            <a:ext cx="4111350" cy="7079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t>建立 </a:t>
            </a:r>
            <a:r>
              <a:rPr lang="en-US" altLang="zh-CN" sz="3200" dirty="0"/>
              <a:t>organization</a:t>
            </a:r>
            <a:endParaRPr lang="zh-CN" altLang="en-US" sz="3200" dirty="0"/>
          </a:p>
        </p:txBody>
      </p:sp>
      <p:sp>
        <p:nvSpPr>
          <p:cNvPr id="13" name="矩形 12"/>
          <p:cNvSpPr/>
          <p:nvPr/>
        </p:nvSpPr>
        <p:spPr>
          <a:xfrm>
            <a:off x="2633579" y="6527919"/>
            <a:ext cx="4111350" cy="707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200" dirty="0"/>
              <a:t>建立 </a:t>
            </a:r>
            <a:r>
              <a:rPr lang="en-US" altLang="zh-CN" sz="3200" dirty="0"/>
              <a:t>Repository</a:t>
            </a:r>
            <a:endParaRPr lang="zh-CN" altLang="en-US" sz="3200" dirty="0"/>
          </a:p>
        </p:txBody>
      </p:sp>
      <p:sp>
        <p:nvSpPr>
          <p:cNvPr id="14" name="矩形 13"/>
          <p:cNvSpPr/>
          <p:nvPr/>
        </p:nvSpPr>
        <p:spPr>
          <a:xfrm>
            <a:off x="2633578" y="9130873"/>
            <a:ext cx="10089364" cy="757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t>添加 </a:t>
            </a:r>
            <a:r>
              <a:rPr lang="en-US" altLang="zh-CN" sz="3200" dirty="0"/>
              <a:t>team / collaborators, </a:t>
            </a:r>
            <a:r>
              <a:rPr lang="zh-CN" altLang="en-US" sz="3200" dirty="0"/>
              <a:t>对不同</a:t>
            </a:r>
            <a:r>
              <a:rPr lang="en-US" altLang="zh-CN" sz="3200" dirty="0"/>
              <a:t>repo. </a:t>
            </a:r>
            <a:r>
              <a:rPr lang="zh-CN" altLang="en-US" sz="3200" dirty="0"/>
              <a:t>分别设置权限</a:t>
            </a:r>
          </a:p>
        </p:txBody>
      </p:sp>
      <p:grpSp>
        <p:nvGrpSpPr>
          <p:cNvPr id="56" name="组合 55"/>
          <p:cNvGrpSpPr/>
          <p:nvPr/>
        </p:nvGrpSpPr>
        <p:grpSpPr>
          <a:xfrm>
            <a:off x="7964131" y="5225017"/>
            <a:ext cx="1723550" cy="3212202"/>
            <a:chOff x="3982065" y="2642004"/>
            <a:chExt cx="861775" cy="1606101"/>
          </a:xfrm>
        </p:grpSpPr>
        <p:sp>
          <p:nvSpPr>
            <p:cNvPr id="7" name="文本框 6"/>
            <p:cNvSpPr txBox="1"/>
            <p:nvPr/>
          </p:nvSpPr>
          <p:spPr>
            <a:xfrm>
              <a:off x="3982065" y="2642004"/>
              <a:ext cx="553998" cy="230833"/>
            </a:xfrm>
            <a:prstGeom prst="rect">
              <a:avLst/>
            </a:prstGeom>
            <a:noFill/>
          </p:spPr>
          <p:txBody>
            <a:bodyPr wrap="none" rtlCol="0">
              <a:spAutoFit/>
            </a:bodyPr>
            <a:lstStyle/>
            <a:p>
              <a:r>
                <a:rPr lang="zh-CN" altLang="en-US" sz="2400" dirty="0"/>
                <a:t>源文件</a:t>
              </a:r>
            </a:p>
          </p:txBody>
        </p:sp>
        <p:sp>
          <p:nvSpPr>
            <p:cNvPr id="15" name="文本框 14"/>
            <p:cNvSpPr txBox="1"/>
            <p:nvPr/>
          </p:nvSpPr>
          <p:spPr>
            <a:xfrm>
              <a:off x="3982065" y="2985821"/>
              <a:ext cx="553998" cy="230833"/>
            </a:xfrm>
            <a:prstGeom prst="rect">
              <a:avLst/>
            </a:prstGeom>
            <a:noFill/>
          </p:spPr>
          <p:txBody>
            <a:bodyPr wrap="none" rtlCol="0">
              <a:spAutoFit/>
            </a:bodyPr>
            <a:lstStyle/>
            <a:p>
              <a:r>
                <a:rPr lang="zh-CN" altLang="en-US" sz="2400" dirty="0"/>
                <a:t>术语库</a:t>
              </a:r>
            </a:p>
          </p:txBody>
        </p:sp>
        <p:sp>
          <p:nvSpPr>
            <p:cNvPr id="16" name="文本框 15"/>
            <p:cNvSpPr txBox="1"/>
            <p:nvPr/>
          </p:nvSpPr>
          <p:spPr>
            <a:xfrm>
              <a:off x="3982065" y="3329638"/>
              <a:ext cx="861775" cy="230833"/>
            </a:xfrm>
            <a:prstGeom prst="rect">
              <a:avLst/>
            </a:prstGeom>
            <a:noFill/>
          </p:spPr>
          <p:txBody>
            <a:bodyPr wrap="none" rtlCol="0">
              <a:spAutoFit/>
            </a:bodyPr>
            <a:lstStyle/>
            <a:p>
              <a:r>
                <a:rPr lang="zh-CN" altLang="en-US" sz="2400" dirty="0"/>
                <a:t>翻译记忆库</a:t>
              </a:r>
            </a:p>
          </p:txBody>
        </p:sp>
        <p:sp>
          <p:nvSpPr>
            <p:cNvPr id="17" name="文本框 16"/>
            <p:cNvSpPr txBox="1"/>
            <p:nvPr/>
          </p:nvSpPr>
          <p:spPr>
            <a:xfrm>
              <a:off x="3982065" y="3673455"/>
              <a:ext cx="400110" cy="230833"/>
            </a:xfrm>
            <a:prstGeom prst="rect">
              <a:avLst/>
            </a:prstGeom>
            <a:noFill/>
          </p:spPr>
          <p:txBody>
            <a:bodyPr wrap="none" rtlCol="0">
              <a:spAutoFit/>
            </a:bodyPr>
            <a:lstStyle/>
            <a:p>
              <a:r>
                <a:rPr lang="zh-CN" altLang="en-US" sz="2400" dirty="0"/>
                <a:t>译稿</a:t>
              </a:r>
            </a:p>
          </p:txBody>
        </p:sp>
        <p:sp>
          <p:nvSpPr>
            <p:cNvPr id="19" name="文本框 18"/>
            <p:cNvSpPr txBox="1"/>
            <p:nvPr/>
          </p:nvSpPr>
          <p:spPr>
            <a:xfrm>
              <a:off x="3982065" y="4017272"/>
              <a:ext cx="707886" cy="230833"/>
            </a:xfrm>
            <a:prstGeom prst="rect">
              <a:avLst/>
            </a:prstGeom>
            <a:noFill/>
          </p:spPr>
          <p:txBody>
            <a:bodyPr wrap="none" rtlCol="0">
              <a:spAutoFit/>
            </a:bodyPr>
            <a:lstStyle/>
            <a:p>
              <a:r>
                <a:rPr lang="zh-CN" altLang="en-US" sz="2400" dirty="0"/>
                <a:t>管理相关</a:t>
              </a:r>
            </a:p>
          </p:txBody>
        </p:sp>
      </p:grpSp>
      <p:cxnSp>
        <p:nvCxnSpPr>
          <p:cNvPr id="20" name="直接箭头连接符 19"/>
          <p:cNvCxnSpPr>
            <a:stCxn id="6" idx="2"/>
            <a:endCxn id="13" idx="0"/>
          </p:cNvCxnSpPr>
          <p:nvPr/>
        </p:nvCxnSpPr>
        <p:spPr>
          <a:xfrm flipH="1">
            <a:off x="4689255" y="4758805"/>
            <a:ext cx="2" cy="1769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3" idx="2"/>
          </p:cNvCxnSpPr>
          <p:nvPr/>
        </p:nvCxnSpPr>
        <p:spPr>
          <a:xfrm>
            <a:off x="4689254" y="7235832"/>
            <a:ext cx="0" cy="1895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14033623" y="10474267"/>
            <a:ext cx="1002197" cy="461665"/>
          </a:xfrm>
          <a:prstGeom prst="rect">
            <a:avLst/>
          </a:prstGeom>
          <a:noFill/>
        </p:spPr>
        <p:txBody>
          <a:bodyPr wrap="none" rtlCol="0">
            <a:spAutoFit/>
          </a:bodyPr>
          <a:lstStyle/>
          <a:p>
            <a:r>
              <a:rPr lang="en-US" altLang="zh-CN" sz="2400" dirty="0"/>
              <a:t>Admin</a:t>
            </a:r>
            <a:endParaRPr lang="zh-CN" altLang="en-US" sz="2400" dirty="0"/>
          </a:p>
        </p:txBody>
      </p:sp>
      <p:sp>
        <p:nvSpPr>
          <p:cNvPr id="42" name="文本框 41"/>
          <p:cNvSpPr txBox="1"/>
          <p:nvPr/>
        </p:nvSpPr>
        <p:spPr>
          <a:xfrm>
            <a:off x="14033623" y="7908283"/>
            <a:ext cx="809261" cy="461665"/>
          </a:xfrm>
          <a:prstGeom prst="rect">
            <a:avLst/>
          </a:prstGeom>
          <a:noFill/>
        </p:spPr>
        <p:txBody>
          <a:bodyPr wrap="none" rtlCol="0">
            <a:spAutoFit/>
          </a:bodyPr>
          <a:lstStyle/>
          <a:p>
            <a:r>
              <a:rPr lang="en-US" altLang="zh-CN" sz="2400" dirty="0"/>
              <a:t>Read</a:t>
            </a:r>
            <a:endParaRPr lang="zh-CN" altLang="en-US" sz="2400" dirty="0"/>
          </a:p>
        </p:txBody>
      </p:sp>
      <p:sp>
        <p:nvSpPr>
          <p:cNvPr id="43" name="文本框 42"/>
          <p:cNvSpPr txBox="1"/>
          <p:nvPr/>
        </p:nvSpPr>
        <p:spPr>
          <a:xfrm>
            <a:off x="14033623" y="8549779"/>
            <a:ext cx="880819" cy="461665"/>
          </a:xfrm>
          <a:prstGeom prst="rect">
            <a:avLst/>
          </a:prstGeom>
          <a:noFill/>
        </p:spPr>
        <p:txBody>
          <a:bodyPr wrap="none" rtlCol="0">
            <a:spAutoFit/>
          </a:bodyPr>
          <a:lstStyle/>
          <a:p>
            <a:r>
              <a:rPr lang="en-US" altLang="zh-CN" sz="2400" dirty="0"/>
              <a:t>Write</a:t>
            </a:r>
            <a:endParaRPr lang="zh-CN" altLang="en-US" sz="2400" dirty="0"/>
          </a:p>
        </p:txBody>
      </p:sp>
      <p:sp>
        <p:nvSpPr>
          <p:cNvPr id="44" name="文本框 43"/>
          <p:cNvSpPr txBox="1"/>
          <p:nvPr/>
        </p:nvSpPr>
        <p:spPr>
          <a:xfrm>
            <a:off x="14033622" y="9284473"/>
            <a:ext cx="937244" cy="461665"/>
          </a:xfrm>
          <a:prstGeom prst="rect">
            <a:avLst/>
          </a:prstGeom>
          <a:noFill/>
        </p:spPr>
        <p:txBody>
          <a:bodyPr wrap="none" rtlCol="0">
            <a:spAutoFit/>
          </a:bodyPr>
          <a:lstStyle/>
          <a:p>
            <a:r>
              <a:rPr lang="en-US" altLang="zh-CN" sz="2400" dirty="0"/>
              <a:t>Triage</a:t>
            </a:r>
            <a:endParaRPr lang="zh-CN" altLang="en-US" sz="2400" dirty="0"/>
          </a:p>
        </p:txBody>
      </p:sp>
      <p:sp>
        <p:nvSpPr>
          <p:cNvPr id="45" name="文本框 44"/>
          <p:cNvSpPr txBox="1"/>
          <p:nvPr/>
        </p:nvSpPr>
        <p:spPr>
          <a:xfrm>
            <a:off x="14033622" y="9832771"/>
            <a:ext cx="1303306" cy="461665"/>
          </a:xfrm>
          <a:prstGeom prst="rect">
            <a:avLst/>
          </a:prstGeom>
          <a:noFill/>
        </p:spPr>
        <p:txBody>
          <a:bodyPr wrap="none" rtlCol="0">
            <a:spAutoFit/>
          </a:bodyPr>
          <a:lstStyle/>
          <a:p>
            <a:r>
              <a:rPr lang="en-US" altLang="zh-CN" sz="2400" dirty="0"/>
              <a:t>Maintain</a:t>
            </a:r>
            <a:endParaRPr lang="zh-CN" altLang="en-US" sz="2400" dirty="0"/>
          </a:p>
        </p:txBody>
      </p:sp>
      <p:cxnSp>
        <p:nvCxnSpPr>
          <p:cNvPr id="64" name="直接连接符 63"/>
          <p:cNvCxnSpPr/>
          <p:nvPr/>
        </p:nvCxnSpPr>
        <p:spPr>
          <a:xfrm flipV="1">
            <a:off x="6803921" y="6877284"/>
            <a:ext cx="1219202" cy="4592"/>
          </a:xfrm>
          <a:prstGeom prst="line">
            <a:avLst/>
          </a:prstGeom>
        </p:spPr>
        <p:style>
          <a:lnRef idx="1">
            <a:schemeClr val="dk1"/>
          </a:lnRef>
          <a:fillRef idx="0">
            <a:schemeClr val="dk1"/>
          </a:fillRef>
          <a:effectRef idx="0">
            <a:schemeClr val="dk1"/>
          </a:effectRef>
          <a:fontRef idx="minor">
            <a:schemeClr val="tx1"/>
          </a:fontRef>
        </p:style>
      </p:cxnSp>
      <p:cxnSp>
        <p:nvCxnSpPr>
          <p:cNvPr id="66" name="连接符: 肘形 65"/>
          <p:cNvCxnSpPr>
            <a:endCxn id="15" idx="1"/>
          </p:cNvCxnSpPr>
          <p:nvPr/>
        </p:nvCxnSpPr>
        <p:spPr>
          <a:xfrm rot="5400000" flipH="1" flipV="1">
            <a:off x="7302263" y="6215419"/>
            <a:ext cx="733803" cy="589934"/>
          </a:xfrm>
          <a:prstGeom prst="bentConnector2">
            <a:avLst/>
          </a:prstGeom>
        </p:spPr>
        <p:style>
          <a:lnRef idx="1">
            <a:schemeClr val="dk1"/>
          </a:lnRef>
          <a:fillRef idx="0">
            <a:schemeClr val="dk1"/>
          </a:fillRef>
          <a:effectRef idx="0">
            <a:schemeClr val="dk1"/>
          </a:effectRef>
          <a:fontRef idx="minor">
            <a:schemeClr val="tx1"/>
          </a:fontRef>
        </p:style>
      </p:cxnSp>
      <p:cxnSp>
        <p:nvCxnSpPr>
          <p:cNvPr id="68" name="连接符: 肘形 67"/>
          <p:cNvCxnSpPr>
            <a:stCxn id="7" idx="1"/>
          </p:cNvCxnSpPr>
          <p:nvPr/>
        </p:nvCxnSpPr>
        <p:spPr>
          <a:xfrm rot="10800000" flipV="1">
            <a:off x="7374195" y="5455849"/>
            <a:ext cx="589937" cy="733797"/>
          </a:xfrm>
          <a:prstGeom prst="bentConnector2">
            <a:avLst/>
          </a:prstGeom>
        </p:spPr>
        <p:style>
          <a:lnRef idx="1">
            <a:schemeClr val="dk1"/>
          </a:lnRef>
          <a:fillRef idx="0">
            <a:schemeClr val="dk1"/>
          </a:fillRef>
          <a:effectRef idx="0">
            <a:schemeClr val="dk1"/>
          </a:effectRef>
          <a:fontRef idx="minor">
            <a:schemeClr val="tx1"/>
          </a:fontRef>
        </p:style>
      </p:cxnSp>
      <p:cxnSp>
        <p:nvCxnSpPr>
          <p:cNvPr id="70" name="连接符: 肘形 69"/>
          <p:cNvCxnSpPr>
            <a:stCxn id="19" idx="1"/>
          </p:cNvCxnSpPr>
          <p:nvPr/>
        </p:nvCxnSpPr>
        <p:spPr>
          <a:xfrm rot="10800000">
            <a:off x="7374199" y="6877288"/>
            <a:ext cx="589932" cy="1329099"/>
          </a:xfrm>
          <a:prstGeom prst="bentConnector2">
            <a:avLst/>
          </a:prstGeom>
        </p:spPr>
        <p:style>
          <a:lnRef idx="1">
            <a:schemeClr val="dk1"/>
          </a:lnRef>
          <a:fillRef idx="0">
            <a:schemeClr val="dk1"/>
          </a:fillRef>
          <a:effectRef idx="0">
            <a:schemeClr val="dk1"/>
          </a:effectRef>
          <a:fontRef idx="minor">
            <a:schemeClr val="tx1"/>
          </a:fontRef>
        </p:style>
      </p:cxnSp>
      <p:cxnSp>
        <p:nvCxnSpPr>
          <p:cNvPr id="74" name="连接符: 肘形 73"/>
          <p:cNvCxnSpPr>
            <a:stCxn id="17" idx="1"/>
          </p:cNvCxnSpPr>
          <p:nvPr/>
        </p:nvCxnSpPr>
        <p:spPr>
          <a:xfrm rot="10800000">
            <a:off x="7374199" y="6858004"/>
            <a:ext cx="589932" cy="660748"/>
          </a:xfrm>
          <a:prstGeom prst="bentConnector2">
            <a:avLst/>
          </a:prstGeom>
        </p:spPr>
        <p:style>
          <a:lnRef idx="1">
            <a:schemeClr val="dk1"/>
          </a:lnRef>
          <a:fillRef idx="0">
            <a:schemeClr val="dk1"/>
          </a:fillRef>
          <a:effectRef idx="0">
            <a:schemeClr val="dk1"/>
          </a:effectRef>
          <a:fontRef idx="minor">
            <a:schemeClr val="tx1"/>
          </a:fontRef>
        </p:style>
      </p:cxnSp>
      <p:cxnSp>
        <p:nvCxnSpPr>
          <p:cNvPr id="80" name="直接连接符 79"/>
          <p:cNvCxnSpPr>
            <a:stCxn id="14" idx="3"/>
            <a:endCxn id="44" idx="1"/>
          </p:cNvCxnSpPr>
          <p:nvPr/>
        </p:nvCxnSpPr>
        <p:spPr>
          <a:xfrm>
            <a:off x="12722942" y="9509868"/>
            <a:ext cx="1310680" cy="5438"/>
          </a:xfrm>
          <a:prstGeom prst="line">
            <a:avLst/>
          </a:prstGeom>
        </p:spPr>
        <p:style>
          <a:lnRef idx="1">
            <a:schemeClr val="dk1"/>
          </a:lnRef>
          <a:fillRef idx="0">
            <a:schemeClr val="dk1"/>
          </a:fillRef>
          <a:effectRef idx="0">
            <a:schemeClr val="dk1"/>
          </a:effectRef>
          <a:fontRef idx="minor">
            <a:schemeClr val="tx1"/>
          </a:fontRef>
        </p:style>
      </p:cxnSp>
      <p:cxnSp>
        <p:nvCxnSpPr>
          <p:cNvPr id="82" name="连接符: 肘形 81"/>
          <p:cNvCxnSpPr>
            <a:stCxn id="42" idx="1"/>
          </p:cNvCxnSpPr>
          <p:nvPr/>
        </p:nvCxnSpPr>
        <p:spPr>
          <a:xfrm rot="10800000" flipV="1">
            <a:off x="13378283" y="8139115"/>
            <a:ext cx="655341" cy="1370749"/>
          </a:xfrm>
          <a:prstGeom prst="bentConnector2">
            <a:avLst/>
          </a:prstGeom>
        </p:spPr>
        <p:style>
          <a:lnRef idx="1">
            <a:schemeClr val="dk1"/>
          </a:lnRef>
          <a:fillRef idx="0">
            <a:schemeClr val="dk1"/>
          </a:fillRef>
          <a:effectRef idx="0">
            <a:schemeClr val="dk1"/>
          </a:effectRef>
          <a:fontRef idx="minor">
            <a:schemeClr val="tx1"/>
          </a:fontRef>
        </p:style>
      </p:cxnSp>
      <p:cxnSp>
        <p:nvCxnSpPr>
          <p:cNvPr id="84" name="连接符: 肘形 83"/>
          <p:cNvCxnSpPr>
            <a:stCxn id="43" idx="1"/>
          </p:cNvCxnSpPr>
          <p:nvPr/>
        </p:nvCxnSpPr>
        <p:spPr>
          <a:xfrm rot="10800000" flipV="1">
            <a:off x="13378287" y="8780611"/>
            <a:ext cx="655336" cy="729253"/>
          </a:xfrm>
          <a:prstGeom prst="bentConnector2">
            <a:avLst/>
          </a:prstGeom>
        </p:spPr>
        <p:style>
          <a:lnRef idx="1">
            <a:schemeClr val="dk1"/>
          </a:lnRef>
          <a:fillRef idx="0">
            <a:schemeClr val="dk1"/>
          </a:fillRef>
          <a:effectRef idx="0">
            <a:schemeClr val="dk1"/>
          </a:effectRef>
          <a:fontRef idx="minor">
            <a:schemeClr val="tx1"/>
          </a:fontRef>
        </p:style>
      </p:cxnSp>
      <p:cxnSp>
        <p:nvCxnSpPr>
          <p:cNvPr id="86" name="连接符: 肘形 85"/>
          <p:cNvCxnSpPr>
            <a:stCxn id="41" idx="1"/>
          </p:cNvCxnSpPr>
          <p:nvPr/>
        </p:nvCxnSpPr>
        <p:spPr>
          <a:xfrm rot="10800000">
            <a:off x="13378287" y="9509870"/>
            <a:ext cx="655336" cy="1195231"/>
          </a:xfrm>
          <a:prstGeom prst="bentConnector2">
            <a:avLst/>
          </a:prstGeom>
        </p:spPr>
        <p:style>
          <a:lnRef idx="1">
            <a:schemeClr val="dk1"/>
          </a:lnRef>
          <a:fillRef idx="0">
            <a:schemeClr val="dk1"/>
          </a:fillRef>
          <a:effectRef idx="0">
            <a:schemeClr val="dk1"/>
          </a:effectRef>
          <a:fontRef idx="minor">
            <a:schemeClr val="tx1"/>
          </a:fontRef>
        </p:style>
      </p:cxnSp>
      <p:sp>
        <p:nvSpPr>
          <p:cNvPr id="94" name="文本框 93"/>
          <p:cNvSpPr txBox="1"/>
          <p:nvPr/>
        </p:nvSpPr>
        <p:spPr>
          <a:xfrm>
            <a:off x="10062546" y="6877665"/>
            <a:ext cx="1706044" cy="461665"/>
          </a:xfrm>
          <a:prstGeom prst="rect">
            <a:avLst/>
          </a:prstGeom>
          <a:noFill/>
        </p:spPr>
        <p:txBody>
          <a:bodyPr wrap="none" rtlCol="0">
            <a:spAutoFit/>
          </a:bodyPr>
          <a:lstStyle/>
          <a:p>
            <a:r>
              <a:rPr lang="en-US" altLang="zh-CN" sz="2400" dirty="0"/>
              <a:t>Base branch</a:t>
            </a:r>
            <a:endParaRPr lang="zh-CN" altLang="en-US" sz="2400" dirty="0"/>
          </a:p>
        </p:txBody>
      </p:sp>
      <p:sp>
        <p:nvSpPr>
          <p:cNvPr id="95" name="文本框 94"/>
          <p:cNvSpPr txBox="1"/>
          <p:nvPr/>
        </p:nvSpPr>
        <p:spPr>
          <a:xfrm>
            <a:off x="10062546" y="7287919"/>
            <a:ext cx="1912960" cy="461665"/>
          </a:xfrm>
          <a:prstGeom prst="rect">
            <a:avLst/>
          </a:prstGeom>
          <a:noFill/>
        </p:spPr>
        <p:txBody>
          <a:bodyPr wrap="none" rtlCol="0">
            <a:spAutoFit/>
          </a:bodyPr>
          <a:lstStyle/>
          <a:p>
            <a:r>
              <a:rPr lang="en-US" altLang="zh-CN" sz="2400" dirty="0"/>
              <a:t>New branch 1</a:t>
            </a:r>
            <a:endParaRPr lang="zh-CN" altLang="en-US" sz="2400" dirty="0"/>
          </a:p>
        </p:txBody>
      </p:sp>
      <p:sp>
        <p:nvSpPr>
          <p:cNvPr id="96" name="文本框 95"/>
          <p:cNvSpPr txBox="1"/>
          <p:nvPr/>
        </p:nvSpPr>
        <p:spPr>
          <a:xfrm>
            <a:off x="10062546" y="7777387"/>
            <a:ext cx="1912960" cy="461665"/>
          </a:xfrm>
          <a:prstGeom prst="rect">
            <a:avLst/>
          </a:prstGeom>
          <a:noFill/>
        </p:spPr>
        <p:txBody>
          <a:bodyPr wrap="none" rtlCol="0">
            <a:spAutoFit/>
          </a:bodyPr>
          <a:lstStyle/>
          <a:p>
            <a:r>
              <a:rPr lang="en-US" altLang="zh-CN" sz="2400" dirty="0"/>
              <a:t>New branch 2</a:t>
            </a:r>
            <a:endParaRPr lang="zh-CN" altLang="en-US" sz="2400" dirty="0"/>
          </a:p>
        </p:txBody>
      </p:sp>
      <p:cxnSp>
        <p:nvCxnSpPr>
          <p:cNvPr id="98" name="直接连接符 97"/>
          <p:cNvCxnSpPr>
            <a:stCxn id="17" idx="3"/>
            <a:endCxn id="95" idx="1"/>
          </p:cNvCxnSpPr>
          <p:nvPr/>
        </p:nvCxnSpPr>
        <p:spPr>
          <a:xfrm>
            <a:off x="8764351" y="7518752"/>
            <a:ext cx="1298195" cy="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H="1">
            <a:off x="13378282" y="10052985"/>
            <a:ext cx="65534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3961"/>
          <a:stretch>
            <a:fillRect/>
          </a:stretch>
        </p:blipFill>
        <p:spPr>
          <a:xfrm>
            <a:off x="0" y="0"/>
            <a:ext cx="15967588" cy="13716000"/>
          </a:xfrm>
          <a:prstGeom prst="rect">
            <a:avLst/>
          </a:prstGeom>
        </p:spPr>
        <p:style>
          <a:lnRef idx="2">
            <a:schemeClr val="accent6"/>
          </a:lnRef>
          <a:fillRef idx="1">
            <a:schemeClr val="lt1"/>
          </a:fillRef>
          <a:effectRef idx="0">
            <a:schemeClr val="accent6"/>
          </a:effectRef>
          <a:fontRef idx="minor">
            <a:schemeClr val="dk1"/>
          </a:fontRef>
        </p:style>
      </p:pic>
      <p:sp>
        <p:nvSpPr>
          <p:cNvPr id="4" name="矩形: 圆角 3"/>
          <p:cNvSpPr/>
          <p:nvPr/>
        </p:nvSpPr>
        <p:spPr>
          <a:xfrm>
            <a:off x="8947354" y="6076336"/>
            <a:ext cx="2595716" cy="135685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sp>
        <p:nvSpPr>
          <p:cNvPr id="5" name="矩形: 圆角 4"/>
          <p:cNvSpPr/>
          <p:nvPr/>
        </p:nvSpPr>
        <p:spPr>
          <a:xfrm>
            <a:off x="8947354" y="9006348"/>
            <a:ext cx="2595716" cy="2399072"/>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sp>
        <p:nvSpPr>
          <p:cNvPr id="6" name="矩形: 圆角 5"/>
          <p:cNvSpPr/>
          <p:nvPr/>
        </p:nvSpPr>
        <p:spPr>
          <a:xfrm>
            <a:off x="4326178" y="8632723"/>
            <a:ext cx="2595716" cy="82591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sp>
        <p:nvSpPr>
          <p:cNvPr id="7" name="矩形: 圆角 6"/>
          <p:cNvSpPr/>
          <p:nvPr/>
        </p:nvSpPr>
        <p:spPr>
          <a:xfrm>
            <a:off x="4326178" y="5260259"/>
            <a:ext cx="2595716" cy="82591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200"/>
          </a:p>
        </p:txBody>
      </p:sp>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5868" t="2428" r="13732"/>
          <a:stretch>
            <a:fillRect/>
          </a:stretch>
        </p:blipFill>
        <p:spPr>
          <a:xfrm>
            <a:off x="16940996" y="0"/>
            <a:ext cx="6233652" cy="9163664"/>
          </a:xfrm>
          <a:prstGeom prst="rect">
            <a:avLst/>
          </a:prstGeom>
          <a:ln>
            <a:solidFill>
              <a:schemeClr val="accent6"/>
            </a:solidFill>
          </a:ln>
        </p:spPr>
        <p:style>
          <a:lnRef idx="2">
            <a:schemeClr val="dk1"/>
          </a:lnRef>
          <a:fillRef idx="1">
            <a:schemeClr val="lt1"/>
          </a:fillRef>
          <a:effectRef idx="0">
            <a:schemeClr val="dk1"/>
          </a:effectRef>
          <a:fontRef idx="minor">
            <a:schemeClr val="dk1"/>
          </a:fontRef>
        </p:style>
      </p:pic>
      <p:cxnSp>
        <p:nvCxnSpPr>
          <p:cNvPr id="22" name="连接符: 肘形 21"/>
          <p:cNvCxnSpPr/>
          <p:nvPr/>
        </p:nvCxnSpPr>
        <p:spPr>
          <a:xfrm>
            <a:off x="11611872" y="6872749"/>
            <a:ext cx="8514752" cy="2408902"/>
          </a:xfrm>
          <a:prstGeom prst="bentConnector4">
            <a:avLst>
              <a:gd name="adj1" fmla="val 58025"/>
              <a:gd name="adj2" fmla="val 269183"/>
            </a:avLst>
          </a:prstGeom>
          <a:ln w="28575">
            <a:solidFill>
              <a:schemeClr val="bg1">
                <a:lumMod val="50000"/>
              </a:schemeClr>
            </a:solidFill>
            <a:prstDash val="sysDot"/>
          </a:ln>
        </p:spPr>
        <p:style>
          <a:lnRef idx="1">
            <a:schemeClr val="accent3"/>
          </a:lnRef>
          <a:fillRef idx="0">
            <a:schemeClr val="accent3"/>
          </a:fillRef>
          <a:effectRef idx="0">
            <a:schemeClr val="accent3"/>
          </a:effectRef>
          <a:fontRef idx="minor">
            <a:schemeClr val="tx1"/>
          </a:fontRef>
        </p:style>
      </p:cxnSp>
      <p:cxnSp>
        <p:nvCxnSpPr>
          <p:cNvPr id="35" name="直接连接符 34"/>
          <p:cNvCxnSpPr>
            <a:stCxn id="5" idx="3"/>
          </p:cNvCxnSpPr>
          <p:nvPr/>
        </p:nvCxnSpPr>
        <p:spPr>
          <a:xfrm>
            <a:off x="11543071" y="10205884"/>
            <a:ext cx="4916130" cy="0"/>
          </a:xfrm>
          <a:prstGeom prst="line">
            <a:avLst/>
          </a:prstGeom>
          <a:ln w="28575">
            <a:solidFill>
              <a:schemeClr val="bg1">
                <a:lumMod val="50000"/>
              </a:schemeClr>
            </a:solidFill>
            <a:prstDash val="sysDot"/>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33368" y="1247229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177534" y="1314257"/>
            <a:ext cx="7809684" cy="74764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项目管理软件功能对比</a:t>
            </a:r>
          </a:p>
        </p:txBody>
      </p:sp>
      <p:cxnSp>
        <p:nvCxnSpPr>
          <p:cNvPr id="12" name="直接连接符 11"/>
          <p:cNvCxnSpPr/>
          <p:nvPr/>
        </p:nvCxnSpPr>
        <p:spPr>
          <a:xfrm>
            <a:off x="2633582" y="270057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2633581" y="727722"/>
            <a:ext cx="4563630" cy="1334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Microsoft JhengHei UI" panose="020B0604030504040204" pitchFamily="34" charset="-120"/>
                <a:ea typeface="Microsoft JhengHei UI" panose="020B0604030504040204" pitchFamily="34" charset="-120"/>
              </a:rPr>
              <a:t>流程和权限</a:t>
            </a:r>
            <a:r>
              <a:rPr lang="en-US" altLang="zh-CN" dirty="0">
                <a:latin typeface="Microsoft JhengHei UI" panose="020B0604030504040204" pitchFamily="34" charset="-120"/>
                <a:ea typeface="Microsoft JhengHei UI" panose="020B0604030504040204" pitchFamily="34" charset="-120"/>
              </a:rPr>
              <a:t> Teambition</a:t>
            </a:r>
            <a:endParaRPr lang="zh-CN" altLang="en-US" dirty="0">
              <a:latin typeface="Microsoft JhengHei UI" panose="020B0604030504040204" pitchFamily="34" charset="-120"/>
              <a:ea typeface="Microsoft JhengHei UI" panose="020B0604030504040204" pitchFamily="34" charset="-120"/>
            </a:endParaRPr>
          </a:p>
        </p:txBody>
      </p:sp>
      <p:sp>
        <p:nvSpPr>
          <p:cNvPr id="6" name="矩形 5"/>
          <p:cNvSpPr/>
          <p:nvPr/>
        </p:nvSpPr>
        <p:spPr>
          <a:xfrm>
            <a:off x="2633579" y="4050891"/>
            <a:ext cx="4111350" cy="7079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t>建立企业</a:t>
            </a:r>
          </a:p>
        </p:txBody>
      </p:sp>
      <p:sp>
        <p:nvSpPr>
          <p:cNvPr id="13" name="矩形 12"/>
          <p:cNvSpPr/>
          <p:nvPr/>
        </p:nvSpPr>
        <p:spPr>
          <a:xfrm>
            <a:off x="2633579" y="5726053"/>
            <a:ext cx="4111350" cy="7079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t>建立项目</a:t>
            </a:r>
          </a:p>
        </p:txBody>
      </p:sp>
      <p:sp>
        <p:nvSpPr>
          <p:cNvPr id="14" name="矩形 13"/>
          <p:cNvSpPr/>
          <p:nvPr/>
        </p:nvSpPr>
        <p:spPr>
          <a:xfrm>
            <a:off x="2633578" y="7363735"/>
            <a:ext cx="4111348" cy="757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t>添加任务和文件</a:t>
            </a:r>
          </a:p>
        </p:txBody>
      </p:sp>
      <p:cxnSp>
        <p:nvCxnSpPr>
          <p:cNvPr id="20" name="直接箭头连接符 19"/>
          <p:cNvCxnSpPr/>
          <p:nvPr/>
        </p:nvCxnSpPr>
        <p:spPr>
          <a:xfrm>
            <a:off x="4689252" y="4758804"/>
            <a:ext cx="0" cy="96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p:cNvCxnSpPr/>
          <p:nvPr/>
        </p:nvCxnSpPr>
        <p:spPr>
          <a:xfrm flipH="1">
            <a:off x="4689253" y="6433966"/>
            <a:ext cx="2" cy="9297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5" name="矩形 104"/>
          <p:cNvSpPr/>
          <p:nvPr/>
        </p:nvSpPr>
        <p:spPr>
          <a:xfrm>
            <a:off x="2633579" y="9235139"/>
            <a:ext cx="4111350" cy="7079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t>分配任务，设置权限</a:t>
            </a:r>
          </a:p>
        </p:txBody>
      </p:sp>
      <p:cxnSp>
        <p:nvCxnSpPr>
          <p:cNvPr id="107" name="直接箭头连接符 106"/>
          <p:cNvCxnSpPr/>
          <p:nvPr/>
        </p:nvCxnSpPr>
        <p:spPr>
          <a:xfrm>
            <a:off x="4689253" y="8121725"/>
            <a:ext cx="2" cy="1113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文本框 111"/>
          <p:cNvSpPr txBox="1"/>
          <p:nvPr/>
        </p:nvSpPr>
        <p:spPr>
          <a:xfrm>
            <a:off x="7507940" y="8700937"/>
            <a:ext cx="1107996" cy="461665"/>
          </a:xfrm>
          <a:prstGeom prst="rect">
            <a:avLst/>
          </a:prstGeom>
          <a:noFill/>
        </p:spPr>
        <p:txBody>
          <a:bodyPr wrap="none" rtlCol="0">
            <a:spAutoFit/>
          </a:bodyPr>
          <a:lstStyle/>
          <a:p>
            <a:r>
              <a:rPr lang="zh-CN" altLang="en-US" sz="2400" dirty="0">
                <a:highlight>
                  <a:srgbClr val="00FF00"/>
                </a:highlight>
              </a:rPr>
              <a:t>创建者</a:t>
            </a:r>
          </a:p>
        </p:txBody>
      </p:sp>
      <p:sp>
        <p:nvSpPr>
          <p:cNvPr id="113" name="文本框 112"/>
          <p:cNvSpPr txBox="1"/>
          <p:nvPr/>
        </p:nvSpPr>
        <p:spPr>
          <a:xfrm>
            <a:off x="7507940" y="9368537"/>
            <a:ext cx="1107996" cy="461665"/>
          </a:xfrm>
          <a:prstGeom prst="rect">
            <a:avLst/>
          </a:prstGeom>
          <a:noFill/>
        </p:spPr>
        <p:txBody>
          <a:bodyPr wrap="none" rtlCol="0">
            <a:spAutoFit/>
          </a:bodyPr>
          <a:lstStyle/>
          <a:p>
            <a:r>
              <a:rPr lang="zh-CN" altLang="en-US" sz="2400" dirty="0"/>
              <a:t>执行者</a:t>
            </a:r>
          </a:p>
        </p:txBody>
      </p:sp>
      <p:sp>
        <p:nvSpPr>
          <p:cNvPr id="114" name="文本框 113"/>
          <p:cNvSpPr txBox="1"/>
          <p:nvPr/>
        </p:nvSpPr>
        <p:spPr>
          <a:xfrm>
            <a:off x="7507940" y="9895461"/>
            <a:ext cx="1107996" cy="461665"/>
          </a:xfrm>
          <a:prstGeom prst="rect">
            <a:avLst/>
          </a:prstGeom>
          <a:noFill/>
        </p:spPr>
        <p:txBody>
          <a:bodyPr wrap="none" rtlCol="0">
            <a:spAutoFit/>
          </a:bodyPr>
          <a:lstStyle/>
          <a:p>
            <a:r>
              <a:rPr lang="zh-CN" altLang="en-US" sz="2400" dirty="0"/>
              <a:t>参与者</a:t>
            </a:r>
          </a:p>
        </p:txBody>
      </p:sp>
      <p:cxnSp>
        <p:nvCxnSpPr>
          <p:cNvPr id="118" name="直接连接符 117"/>
          <p:cNvCxnSpPr>
            <a:stCxn id="105" idx="3"/>
            <a:endCxn id="113" idx="1"/>
          </p:cNvCxnSpPr>
          <p:nvPr/>
        </p:nvCxnSpPr>
        <p:spPr>
          <a:xfrm>
            <a:off x="6744929" y="9589096"/>
            <a:ext cx="763011" cy="10274"/>
          </a:xfrm>
          <a:prstGeom prst="line">
            <a:avLst/>
          </a:prstGeom>
        </p:spPr>
        <p:style>
          <a:lnRef idx="1">
            <a:schemeClr val="dk1"/>
          </a:lnRef>
          <a:fillRef idx="0">
            <a:schemeClr val="dk1"/>
          </a:fillRef>
          <a:effectRef idx="0">
            <a:schemeClr val="dk1"/>
          </a:effectRef>
          <a:fontRef idx="minor">
            <a:schemeClr val="tx1"/>
          </a:fontRef>
        </p:style>
      </p:cxnSp>
      <p:cxnSp>
        <p:nvCxnSpPr>
          <p:cNvPr id="120" name="连接符: 肘形 119"/>
          <p:cNvCxnSpPr>
            <a:stCxn id="112" idx="1"/>
          </p:cNvCxnSpPr>
          <p:nvPr/>
        </p:nvCxnSpPr>
        <p:spPr>
          <a:xfrm rot="10800000" flipV="1">
            <a:off x="7126442" y="8931769"/>
            <a:ext cx="381499" cy="657321"/>
          </a:xfrm>
          <a:prstGeom prst="bentConnector2">
            <a:avLst/>
          </a:prstGeom>
        </p:spPr>
        <p:style>
          <a:lnRef idx="1">
            <a:schemeClr val="dk1"/>
          </a:lnRef>
          <a:fillRef idx="0">
            <a:schemeClr val="dk1"/>
          </a:fillRef>
          <a:effectRef idx="0">
            <a:schemeClr val="dk1"/>
          </a:effectRef>
          <a:fontRef idx="minor">
            <a:schemeClr val="tx1"/>
          </a:fontRef>
        </p:style>
      </p:cxnSp>
      <p:cxnSp>
        <p:nvCxnSpPr>
          <p:cNvPr id="122" name="连接符: 肘形 121"/>
          <p:cNvCxnSpPr>
            <a:endCxn id="114" idx="1"/>
          </p:cNvCxnSpPr>
          <p:nvPr/>
        </p:nvCxnSpPr>
        <p:spPr>
          <a:xfrm rot="16200000" flipH="1">
            <a:off x="7041638" y="9659991"/>
            <a:ext cx="551099" cy="381506"/>
          </a:xfrm>
          <a:prstGeom prst="bentConnector2">
            <a:avLst/>
          </a:prstGeom>
        </p:spPr>
        <p:style>
          <a:lnRef idx="1">
            <a:schemeClr val="dk1"/>
          </a:lnRef>
          <a:fillRef idx="0">
            <a:schemeClr val="dk1"/>
          </a:fillRef>
          <a:effectRef idx="0">
            <a:schemeClr val="dk1"/>
          </a:effectRef>
          <a:fontRef idx="minor">
            <a:schemeClr val="tx1"/>
          </a:fontRef>
        </p:style>
      </p:cxnSp>
      <p:sp>
        <p:nvSpPr>
          <p:cNvPr id="123" name="文本框 122"/>
          <p:cNvSpPr txBox="1"/>
          <p:nvPr/>
        </p:nvSpPr>
        <p:spPr>
          <a:xfrm>
            <a:off x="7521271" y="7113889"/>
            <a:ext cx="4185761" cy="461665"/>
          </a:xfrm>
          <a:prstGeom prst="rect">
            <a:avLst/>
          </a:prstGeom>
          <a:noFill/>
        </p:spPr>
        <p:txBody>
          <a:bodyPr wrap="none" rtlCol="0">
            <a:spAutoFit/>
          </a:bodyPr>
          <a:lstStyle/>
          <a:p>
            <a:r>
              <a:rPr lang="zh-CN" altLang="en-US" sz="2400" dirty="0"/>
              <a:t>可以根据任务修改</a:t>
            </a:r>
            <a:r>
              <a:rPr lang="zh-CN" altLang="en-US" sz="2400" dirty="0">
                <a:highlight>
                  <a:srgbClr val="00FF00"/>
                </a:highlight>
              </a:rPr>
              <a:t>文件可见性</a:t>
            </a:r>
          </a:p>
        </p:txBody>
      </p:sp>
      <p:sp>
        <p:nvSpPr>
          <p:cNvPr id="124" name="文本框 123"/>
          <p:cNvSpPr txBox="1"/>
          <p:nvPr/>
        </p:nvSpPr>
        <p:spPr>
          <a:xfrm>
            <a:off x="7521270" y="7711151"/>
            <a:ext cx="5416868" cy="461665"/>
          </a:xfrm>
          <a:prstGeom prst="rect">
            <a:avLst/>
          </a:prstGeom>
          <a:noFill/>
        </p:spPr>
        <p:txBody>
          <a:bodyPr wrap="none" rtlCol="0">
            <a:spAutoFit/>
          </a:bodyPr>
          <a:lstStyle/>
          <a:p>
            <a:r>
              <a:rPr lang="zh-CN" altLang="en-US" sz="2400" dirty="0"/>
              <a:t>文件上传者和项目创建者可以删除文件</a:t>
            </a:r>
          </a:p>
        </p:txBody>
      </p:sp>
      <p:cxnSp>
        <p:nvCxnSpPr>
          <p:cNvPr id="128" name="连接符: 肘形 127"/>
          <p:cNvCxnSpPr>
            <a:stCxn id="14" idx="3"/>
            <a:endCxn id="123" idx="1"/>
          </p:cNvCxnSpPr>
          <p:nvPr/>
        </p:nvCxnSpPr>
        <p:spPr>
          <a:xfrm flipV="1">
            <a:off x="6744926" y="7344722"/>
            <a:ext cx="776345" cy="398008"/>
          </a:xfrm>
          <a:prstGeom prst="bentConnector3">
            <a:avLst/>
          </a:prstGeom>
        </p:spPr>
        <p:style>
          <a:lnRef idx="1">
            <a:schemeClr val="dk1"/>
          </a:lnRef>
          <a:fillRef idx="0">
            <a:schemeClr val="dk1"/>
          </a:fillRef>
          <a:effectRef idx="0">
            <a:schemeClr val="dk1"/>
          </a:effectRef>
          <a:fontRef idx="minor">
            <a:schemeClr val="tx1"/>
          </a:fontRef>
        </p:style>
      </p:cxnSp>
      <p:cxnSp>
        <p:nvCxnSpPr>
          <p:cNvPr id="132" name="连接符: 肘形 131"/>
          <p:cNvCxnSpPr>
            <a:stCxn id="124" idx="1"/>
            <a:endCxn id="14" idx="3"/>
          </p:cNvCxnSpPr>
          <p:nvPr/>
        </p:nvCxnSpPr>
        <p:spPr>
          <a:xfrm rot="10800000">
            <a:off x="6744926" y="7742730"/>
            <a:ext cx="776344" cy="199254"/>
          </a:xfrm>
          <a:prstGeom prst="bentConnector3">
            <a:avLst/>
          </a:prstGeom>
        </p:spPr>
        <p:style>
          <a:lnRef idx="1">
            <a:schemeClr val="dk1"/>
          </a:lnRef>
          <a:fillRef idx="0">
            <a:schemeClr val="dk1"/>
          </a:fillRef>
          <a:effectRef idx="0">
            <a:schemeClr val="dk1"/>
          </a:effectRef>
          <a:fontRef idx="minor">
            <a:schemeClr val="tx1"/>
          </a:fontRef>
        </p:style>
      </p:cxn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3505"/>
          <a:stretch>
            <a:fillRect/>
          </a:stretch>
        </p:blipFill>
        <p:spPr>
          <a:xfrm>
            <a:off x="15261434" y="2779231"/>
            <a:ext cx="6488984" cy="8629650"/>
          </a:xfrm>
          <a:prstGeom prst="rect">
            <a:avLst/>
          </a:prstGeom>
        </p:spPr>
      </p:pic>
      <p:sp>
        <p:nvSpPr>
          <p:cNvPr id="5" name="矩形: 圆角 4"/>
          <p:cNvSpPr/>
          <p:nvPr/>
        </p:nvSpPr>
        <p:spPr>
          <a:xfrm>
            <a:off x="14967554" y="9549765"/>
            <a:ext cx="7332008" cy="2244314"/>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7200"/>
          </a:p>
        </p:txBody>
      </p:sp>
      <p:cxnSp>
        <p:nvCxnSpPr>
          <p:cNvPr id="9" name="连接符: 肘形 8"/>
          <p:cNvCxnSpPr>
            <a:stCxn id="123" idx="3"/>
            <a:endCxn id="5" idx="1"/>
          </p:cNvCxnSpPr>
          <p:nvPr/>
        </p:nvCxnSpPr>
        <p:spPr>
          <a:xfrm>
            <a:off x="11707032" y="7344722"/>
            <a:ext cx="3260522" cy="3327200"/>
          </a:xfrm>
          <a:prstGeom prst="bentConnector3">
            <a:avLst>
              <a:gd name="adj1" fmla="val 50000"/>
            </a:avLst>
          </a:prstGeom>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579460" y="3307370"/>
            <a:ext cx="21529900" cy="7241158"/>
          </a:xfrm>
          <a:prstGeom prst="rect">
            <a:avLst/>
          </a:prstGeom>
          <a:noFill/>
          <a:ln>
            <a:noFill/>
          </a:ln>
        </p:spPr>
        <p:txBody>
          <a:bodyPr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a:lnSpc>
                <a:spcPct val="150000"/>
              </a:lnSpc>
            </a:pPr>
            <a:r>
              <a:rPr lang="zh-CN" sz="4000" b="1">
                <a:solidFill>
                  <a:srgbClr val="000000"/>
                </a:solidFill>
                <a:latin typeface="Times New Roman" panose="02020603050405020304"/>
                <a:ea typeface="微软雅黑" panose="020B0503020204020204" charset="-122"/>
              </a:rPr>
              <a:t>美国项目管理协会（</a:t>
            </a:r>
            <a:r>
              <a:rPr lang="zh-CN" sz="4000" b="1">
                <a:solidFill>
                  <a:srgbClr val="000000"/>
                </a:solidFill>
                <a:latin typeface="Georgia" panose="02040502050405020303" charset="0"/>
                <a:ea typeface="微软雅黑" panose="020B0503020204020204" charset="-122"/>
                <a:cs typeface="Georgia" panose="02040502050405020303" charset="0"/>
              </a:rPr>
              <a:t>Project Management Institute, PMI</a:t>
            </a:r>
            <a:r>
              <a:rPr lang="zh-CN" sz="4000" b="1">
                <a:solidFill>
                  <a:srgbClr val="000000"/>
                </a:solidFill>
                <a:latin typeface="Times New Roman" panose="02020603050405020304"/>
                <a:ea typeface="微软雅黑" panose="020B0503020204020204" charset="-122"/>
              </a:rPr>
              <a:t>）</a:t>
            </a:r>
          </a:p>
          <a:p>
            <a:pPr algn="l">
              <a:lnSpc>
                <a:spcPct val="150000"/>
              </a:lnSpc>
            </a:pPr>
            <a:r>
              <a:rPr lang="zh-CN" sz="4000">
                <a:solidFill>
                  <a:srgbClr val="000000"/>
                </a:solidFill>
                <a:latin typeface="Times New Roman" panose="02020603050405020304"/>
                <a:ea typeface="微软雅黑" panose="020B0503020204020204" charset="-122"/>
              </a:rPr>
              <a:t>项目：</a:t>
            </a:r>
            <a:r>
              <a:rPr lang="zh-CN" sz="4000">
                <a:solidFill>
                  <a:srgbClr val="000000"/>
                </a:solidFill>
                <a:latin typeface="Times New Roman" panose="02020603050405020304"/>
                <a:ea typeface="Times New Roman" panose="02020603050405020304"/>
              </a:rPr>
              <a:t>为创造一种独特的产品或服务而付出的暂时性努力</a:t>
            </a:r>
          </a:p>
          <a:p>
            <a:pPr algn="l">
              <a:lnSpc>
                <a:spcPct val="150000"/>
              </a:lnSpc>
            </a:pPr>
            <a:r>
              <a:rPr lang="zh-CN" sz="4000">
                <a:solidFill>
                  <a:srgbClr val="000000"/>
                </a:solidFill>
                <a:latin typeface="Times New Roman" panose="02020603050405020304"/>
                <a:ea typeface="微软雅黑" panose="020B0503020204020204" charset="-122"/>
              </a:rPr>
              <a:t>项目管理：</a:t>
            </a:r>
            <a:r>
              <a:rPr lang="zh-CN" sz="4000" b="0" i="0" strike="noStrike" spc="0">
                <a:solidFill>
                  <a:srgbClr val="000000"/>
                </a:solidFill>
                <a:latin typeface="Times New Roman" panose="02020603050405020304"/>
                <a:ea typeface="Times New Roman" panose="02020603050405020304"/>
              </a:rPr>
              <a:t>将知识、技能、工具与</a:t>
            </a:r>
            <a:r>
              <a:rPr lang="zh-CN" sz="4000">
                <a:solidFill>
                  <a:srgbClr val="000000"/>
                </a:solidFill>
                <a:latin typeface="Times New Roman" panose="02020603050405020304"/>
                <a:ea typeface="Times New Roman" panose="02020603050405020304"/>
              </a:rPr>
              <a:t>技术应用于项目活动，以满足项目的要求</a:t>
            </a:r>
          </a:p>
          <a:p>
            <a:pPr algn="l">
              <a:lnSpc>
                <a:spcPct val="150000"/>
              </a:lnSpc>
            </a:pPr>
            <a:endParaRPr lang="zh-CN" sz="4000" b="0" i="0" strike="noStrike" spc="0">
              <a:solidFill>
                <a:srgbClr val="000000"/>
              </a:solidFill>
              <a:latin typeface="Times New Roman" panose="02020603050405020304"/>
              <a:ea typeface="Times New Roman" panose="02020603050405020304"/>
            </a:endParaRPr>
          </a:p>
          <a:p>
            <a:pPr algn="l">
              <a:lnSpc>
                <a:spcPct val="150000"/>
              </a:lnSpc>
            </a:pPr>
            <a:r>
              <a:rPr lang="zh-CN" sz="4000" b="1">
                <a:solidFill>
                  <a:srgbClr val="000000"/>
                </a:solidFill>
                <a:latin typeface="Times New Roman" panose="02020603050405020304"/>
                <a:ea typeface="微软雅黑" panose="020B0503020204020204" charset="-122"/>
                <a:cs typeface="+mn-ea"/>
              </a:rPr>
              <a:t>王传英等学者</a:t>
            </a:r>
            <a:endParaRPr lang="zh-CN" sz="4000" b="1">
              <a:solidFill>
                <a:srgbClr val="000000"/>
              </a:solidFill>
              <a:latin typeface="Times New Roman" panose="02020603050405020304"/>
              <a:ea typeface="Times New Roman" panose="02020603050405020304"/>
            </a:endParaRPr>
          </a:p>
          <a:p>
            <a:pPr algn="l">
              <a:lnSpc>
                <a:spcPct val="150000"/>
              </a:lnSpc>
            </a:pPr>
            <a:r>
              <a:rPr lang="zh-CN" sz="4000">
                <a:solidFill>
                  <a:srgbClr val="000000"/>
                </a:solidFill>
                <a:latin typeface="Times New Roman" panose="02020603050405020304"/>
                <a:ea typeface="Times New Roman" panose="02020603050405020304"/>
              </a:rPr>
              <a:t>项目管理：管理者在特定的组织机构内，遵循有限的时间和资源条件，科学地运用系统的理论和方法，对项目涉及的全部工作实施积极有效的管理，从而实现项目的最终目标。</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lstStyle/>
            <a:p>
              <a:pPr algn="ctr"/>
              <a:r>
                <a:rPr lang="zh-CN" sz="5400" b="1">
                  <a:latin typeface="Montserrat Semi Bold"/>
                  <a:ea typeface="宋体" panose="02010600030101010101" pitchFamily="2" charset="-122"/>
                </a:rPr>
                <a:t>项目管理概况</a:t>
              </a:r>
            </a:p>
          </p:txBody>
        </p:sp>
      </p:grpSp>
      <p:sp>
        <p:nvSpPr>
          <p:cNvPr id="4118" name="文本框 4117"/>
          <p:cNvSpPr txBox="1"/>
          <p:nvPr/>
        </p:nvSpPr>
        <p:spPr>
          <a:xfrm>
            <a:off x="8811858" y="11379226"/>
            <a:ext cx="14856824" cy="1350398"/>
          </a:xfrm>
          <a:prstGeom prst="rect">
            <a:avLst/>
          </a:prstGeom>
          <a:ln w="12700">
            <a:prstDash val="solid"/>
          </a:ln>
        </p:spPr>
        <p:txBody>
          <a:bodyPr/>
          <a:lstStyle/>
          <a:p>
            <a:pPr eaLnBrk="1" fontAlgn="auto" latinLnBrk="0" hangingPunct="1">
              <a:lnSpc>
                <a:spcPct val="150000"/>
              </a:lnSpc>
            </a:pPr>
            <a:r>
              <a:rPr lang="zh-CN" sz="2800">
                <a:latin typeface="宋体" panose="02010600030101010101" pitchFamily="2" charset="-122"/>
                <a:ea typeface="宋体" panose="02010600030101010101" pitchFamily="2" charset="-122"/>
              </a:rPr>
              <a:t>项目管理协会（美）．项目管理知识体系指南（第5版）．北京：电子工业出版社．</a:t>
            </a:r>
          </a:p>
          <a:p>
            <a:pPr eaLnBrk="1" fontAlgn="auto" latinLnBrk="0" hangingPunct="1">
              <a:lnSpc>
                <a:spcPct val="150000"/>
              </a:lnSpc>
            </a:pPr>
            <a:r>
              <a:rPr lang="zh-CN" sz="2800">
                <a:latin typeface="宋体" panose="02010600030101010101" pitchFamily="2" charset="-122"/>
                <a:ea typeface="宋体" panose="02010600030101010101" pitchFamily="2" charset="-122"/>
              </a:rPr>
              <a:t>王传英, 闫栗丽, &amp; 张颖丽. (2011). 翻译项目管理与职业译员训练. </a:t>
            </a:r>
            <a:r>
              <a:rPr lang="zh-CN" sz="2800" i="1">
                <a:latin typeface="宋体" panose="02010600030101010101" pitchFamily="2" charset="-122"/>
                <a:ea typeface="宋体" panose="02010600030101010101" pitchFamily="2" charset="-122"/>
              </a:rPr>
              <a:t>中国翻译</a:t>
            </a:r>
            <a:r>
              <a:rPr lang="zh-CN" sz="2800">
                <a:latin typeface="宋体" panose="02010600030101010101" pitchFamily="2" charset="-122"/>
                <a:ea typeface="宋体" panose="02010600030101010101" pitchFamily="2" charset="-122"/>
              </a:rPr>
              <a:t>(01), 59-63.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33368" y="1247229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177534" y="1314257"/>
            <a:ext cx="7809684" cy="74764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项目管理软件功能对比</a:t>
            </a:r>
          </a:p>
        </p:txBody>
      </p:sp>
      <p:cxnSp>
        <p:nvCxnSpPr>
          <p:cNvPr id="12" name="直接连接符 11"/>
          <p:cNvCxnSpPr/>
          <p:nvPr/>
        </p:nvCxnSpPr>
        <p:spPr>
          <a:xfrm>
            <a:off x="2633582" y="270057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2633581" y="727722"/>
            <a:ext cx="4563630" cy="1334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4800" dirty="0">
                <a:latin typeface="Microsoft JhengHei UI" panose="020B0604030504040204" pitchFamily="34" charset="-120"/>
                <a:ea typeface="Microsoft JhengHei UI" panose="020B0604030504040204" pitchFamily="34" charset="-120"/>
              </a:rPr>
              <a:t>沟通交流管理</a:t>
            </a:r>
          </a:p>
        </p:txBody>
      </p:sp>
      <p:sp>
        <p:nvSpPr>
          <p:cNvPr id="2" name="文本框 1"/>
          <p:cNvSpPr txBox="1"/>
          <p:nvPr/>
        </p:nvSpPr>
        <p:spPr>
          <a:xfrm>
            <a:off x="2733368" y="3185229"/>
            <a:ext cx="3716594" cy="4401205"/>
          </a:xfrm>
          <a:prstGeom prst="rect">
            <a:avLst/>
          </a:prstGeom>
          <a:noFill/>
        </p:spPr>
        <p:txBody>
          <a:bodyPr wrap="square" rtlCol="0">
            <a:spAutoFit/>
          </a:bodyPr>
          <a:lstStyle/>
          <a:p>
            <a:r>
              <a:rPr lang="en-US" altLang="zh-CN" sz="7200" dirty="0">
                <a:latin typeface="Microsoft JhengHei UI" panose="020B0604030504040204" pitchFamily="34" charset="-120"/>
                <a:ea typeface="Microsoft JhengHei UI" panose="020B0604030504040204" pitchFamily="34" charset="-120"/>
              </a:rPr>
              <a:t>GitHub</a:t>
            </a:r>
            <a:br>
              <a:rPr lang="en-US" altLang="zh-CN" sz="7200" dirty="0">
                <a:latin typeface="Microsoft JhengHei UI" panose="020B0604030504040204" pitchFamily="34" charset="-120"/>
                <a:ea typeface="Microsoft JhengHei UI" panose="020B0604030504040204" pitchFamily="34" charset="-120"/>
              </a:rPr>
            </a:br>
            <a:endParaRPr lang="en-US" altLang="zh-CN" sz="7200" dirty="0">
              <a:latin typeface="Microsoft JhengHei UI" panose="020B0604030504040204" pitchFamily="34" charset="-120"/>
              <a:ea typeface="Microsoft JhengHei UI" panose="020B0604030504040204" pitchFamily="34" charset="-120"/>
            </a:endParaRPr>
          </a:p>
          <a:p>
            <a:pPr marL="571500" indent="-571500">
              <a:buFont typeface="Arial" panose="020B0604020202020204" pitchFamily="34" charset="0"/>
              <a:buChar char="•"/>
            </a:pPr>
            <a:r>
              <a:rPr lang="en-US" altLang="zh-CN" sz="3200" dirty="0">
                <a:latin typeface="Microsoft JhengHei UI" panose="020B0604030504040204" pitchFamily="34" charset="-120"/>
                <a:ea typeface="Microsoft JhengHei UI" panose="020B0604030504040204" pitchFamily="34" charset="-120"/>
              </a:rPr>
              <a:t>“@”</a:t>
            </a:r>
          </a:p>
          <a:p>
            <a:pPr marL="571500" indent="-571500">
              <a:buFont typeface="Arial" panose="020B0604020202020204" pitchFamily="34" charset="0"/>
              <a:buChar char="•"/>
            </a:pPr>
            <a:r>
              <a:rPr lang="en-US" altLang="zh-CN" sz="3200" dirty="0">
                <a:latin typeface="Microsoft JhengHei UI" panose="020B0604030504040204" pitchFamily="34" charset="-120"/>
                <a:ea typeface="Microsoft JhengHei UI" panose="020B0604030504040204" pitchFamily="34" charset="-120"/>
              </a:rPr>
              <a:t>issues</a:t>
            </a:r>
          </a:p>
          <a:p>
            <a:endParaRPr lang="zh-CN" altLang="en-US" sz="7200" dirty="0"/>
          </a:p>
        </p:txBody>
      </p:sp>
      <p:sp>
        <p:nvSpPr>
          <p:cNvPr id="27" name="文本框 26"/>
          <p:cNvSpPr txBox="1"/>
          <p:nvPr/>
        </p:nvSpPr>
        <p:spPr>
          <a:xfrm>
            <a:off x="2733368" y="7401632"/>
            <a:ext cx="6076336" cy="4401205"/>
          </a:xfrm>
          <a:prstGeom prst="rect">
            <a:avLst/>
          </a:prstGeom>
          <a:noFill/>
        </p:spPr>
        <p:txBody>
          <a:bodyPr wrap="square" rtlCol="0">
            <a:spAutoFit/>
          </a:bodyPr>
          <a:lstStyle/>
          <a:p>
            <a:r>
              <a:rPr lang="en-US" altLang="zh-CN" sz="7200" dirty="0">
                <a:latin typeface="Microsoft JhengHei UI" panose="020B0604030504040204" pitchFamily="34" charset="-120"/>
                <a:ea typeface="Microsoft JhengHei UI" panose="020B0604030504040204" pitchFamily="34" charset="-120"/>
              </a:rPr>
              <a:t>Teambition</a:t>
            </a:r>
            <a:br>
              <a:rPr lang="en-US" altLang="zh-CN" sz="7200" dirty="0">
                <a:latin typeface="Microsoft JhengHei UI" panose="020B0604030504040204" pitchFamily="34" charset="-120"/>
                <a:ea typeface="Microsoft JhengHei UI" panose="020B0604030504040204" pitchFamily="34" charset="-120"/>
              </a:rPr>
            </a:br>
            <a:endParaRPr lang="en-US" altLang="zh-CN" sz="7200" dirty="0">
              <a:latin typeface="Microsoft JhengHei UI" panose="020B0604030504040204" pitchFamily="34" charset="-120"/>
              <a:ea typeface="Microsoft JhengHei UI" panose="020B0604030504040204" pitchFamily="34" charset="-120"/>
            </a:endParaRPr>
          </a:p>
          <a:p>
            <a:pPr marL="571500" indent="-571500">
              <a:buFont typeface="Arial" panose="020B0604020202020204" pitchFamily="34" charset="0"/>
              <a:buChar char="•"/>
            </a:pPr>
            <a:r>
              <a:rPr lang="en-US" altLang="zh-CN" sz="3200" dirty="0">
                <a:latin typeface="Microsoft JhengHei UI" panose="020B0604030504040204" pitchFamily="34" charset="-120"/>
                <a:ea typeface="Microsoft JhengHei UI" panose="020B0604030504040204" pitchFamily="34" charset="-120"/>
              </a:rPr>
              <a:t>“@”</a:t>
            </a:r>
          </a:p>
          <a:p>
            <a:pPr marL="571500" indent="-571500">
              <a:buFont typeface="Arial" panose="020B0604020202020204" pitchFamily="34" charset="0"/>
              <a:buChar char="•"/>
            </a:pPr>
            <a:r>
              <a:rPr lang="zh-CN" altLang="en-US" sz="3200" dirty="0">
                <a:latin typeface="Microsoft JhengHei UI" panose="020B0604030504040204" pitchFamily="34" charset="-120"/>
                <a:ea typeface="Microsoft JhengHei UI" panose="020B0604030504040204" pitchFamily="34" charset="-120"/>
              </a:rPr>
              <a:t>任务面板即时聊天</a:t>
            </a:r>
            <a:endParaRPr lang="en-US" altLang="zh-CN" sz="3200" dirty="0">
              <a:latin typeface="Microsoft JhengHei UI" panose="020B0604030504040204" pitchFamily="34" charset="-120"/>
              <a:ea typeface="Microsoft JhengHei UI" panose="020B0604030504040204" pitchFamily="34" charset="-120"/>
            </a:endParaRPr>
          </a:p>
          <a:p>
            <a:endParaRPr lang="zh-CN" altLang="en-US" sz="72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1" y="3024620"/>
            <a:ext cx="9104670" cy="8754024"/>
          </a:xfrm>
          <a:prstGeom prst="rect">
            <a:avLst/>
          </a:prstGeom>
          <a:ln>
            <a:solidFill>
              <a:schemeClr val="accent6"/>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33368" y="1247229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p:cNvSpPr/>
          <p:nvPr/>
        </p:nvSpPr>
        <p:spPr>
          <a:xfrm>
            <a:off x="7177534" y="1314257"/>
            <a:ext cx="7809684" cy="74764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等线" panose="02010600030101010101" pitchFamily="2" charset="-122"/>
                <a:ea typeface="等线" panose="02010600030101010101" pitchFamily="2" charset="-122"/>
              </a:rPr>
              <a:t>	</a:t>
            </a:r>
            <a:r>
              <a:rPr lang="zh-CN" altLang="en-US" sz="3200" dirty="0">
                <a:latin typeface="等线" panose="02010600030101010101" pitchFamily="2" charset="-122"/>
                <a:ea typeface="等线" panose="02010600030101010101" pitchFamily="2" charset="-122"/>
              </a:rPr>
              <a:t>项目管理软件功能测试</a:t>
            </a:r>
          </a:p>
        </p:txBody>
      </p:sp>
      <p:cxnSp>
        <p:nvCxnSpPr>
          <p:cNvPr id="12" name="直接连接符 11"/>
          <p:cNvCxnSpPr/>
          <p:nvPr/>
        </p:nvCxnSpPr>
        <p:spPr>
          <a:xfrm>
            <a:off x="2633582" y="2700574"/>
            <a:ext cx="18959524" cy="0"/>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2633581" y="727722"/>
            <a:ext cx="4563630" cy="13341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4800" dirty="0">
                <a:latin typeface="Microsoft JhengHei UI" panose="020B0604030504040204" pitchFamily="34" charset="-120"/>
                <a:ea typeface="Microsoft JhengHei UI" panose="020B0604030504040204" pitchFamily="34" charset="-120"/>
              </a:rPr>
              <a:t>总结</a:t>
            </a:r>
          </a:p>
        </p:txBody>
      </p:sp>
      <p:sp>
        <p:nvSpPr>
          <p:cNvPr id="27" name="文本框 26"/>
          <p:cNvSpPr txBox="1"/>
          <p:nvPr/>
        </p:nvSpPr>
        <p:spPr>
          <a:xfrm>
            <a:off x="2733367" y="3339252"/>
            <a:ext cx="8192541" cy="11095986"/>
          </a:xfrm>
          <a:prstGeom prst="rect">
            <a:avLst/>
          </a:prstGeom>
          <a:noFill/>
        </p:spPr>
        <p:txBody>
          <a:bodyPr wrap="square" rtlCol="0">
            <a:spAutoFit/>
          </a:bodyPr>
          <a:lstStyle/>
          <a:p>
            <a:pPr>
              <a:lnSpc>
                <a:spcPct val="150000"/>
              </a:lnSpc>
            </a:pPr>
            <a:r>
              <a:rPr lang="en-US" altLang="zh-CN" sz="3200" dirty="0"/>
              <a:t>Teambition:</a:t>
            </a:r>
          </a:p>
          <a:p>
            <a:pPr marL="457200" indent="-457200">
              <a:lnSpc>
                <a:spcPct val="150000"/>
              </a:lnSpc>
              <a:buFont typeface="Arial" panose="020B0604020202020204" pitchFamily="34" charset="0"/>
              <a:buChar char="•"/>
            </a:pPr>
            <a:r>
              <a:rPr lang="zh-CN" altLang="en-US" sz="3200" dirty="0"/>
              <a:t>核心：任务</a:t>
            </a:r>
            <a:endParaRPr lang="en-US" altLang="zh-CN" sz="3200" dirty="0"/>
          </a:p>
          <a:p>
            <a:pPr marL="457200" indent="-457200">
              <a:lnSpc>
                <a:spcPct val="150000"/>
              </a:lnSpc>
              <a:buFont typeface="Arial" panose="020B0604020202020204" pitchFamily="34" charset="0"/>
              <a:buChar char="•"/>
            </a:pPr>
            <a:r>
              <a:rPr lang="zh-CN" altLang="en-US" sz="3200" dirty="0"/>
              <a:t>版本管理：没有版本管理功能，相当于一个共享项目文件的云盘</a:t>
            </a:r>
            <a:endParaRPr lang="en-US" altLang="zh-CN" sz="3200" dirty="0"/>
          </a:p>
          <a:p>
            <a:pPr marL="457200" indent="-457200">
              <a:lnSpc>
                <a:spcPct val="150000"/>
              </a:lnSpc>
              <a:buFont typeface="Arial" panose="020B0604020202020204" pitchFamily="34" charset="0"/>
              <a:buChar char="•"/>
            </a:pPr>
            <a:r>
              <a:rPr lang="zh-CN" altLang="en-US" sz="3200" dirty="0"/>
              <a:t>权限设置：可以对单个文件设置</a:t>
            </a:r>
            <a:br>
              <a:rPr lang="en-US" altLang="zh-CN" sz="3200" dirty="0"/>
            </a:br>
            <a:endParaRPr lang="en-US" altLang="zh-CN" sz="3200" dirty="0"/>
          </a:p>
          <a:p>
            <a:pPr>
              <a:lnSpc>
                <a:spcPct val="150000"/>
              </a:lnSpc>
            </a:pPr>
            <a:r>
              <a:rPr lang="en-US" altLang="zh-CN" sz="3200" dirty="0"/>
              <a:t>+   </a:t>
            </a:r>
            <a:r>
              <a:rPr lang="zh-CN" altLang="en-US" sz="3200" dirty="0"/>
              <a:t>项目管理和沟通</a:t>
            </a:r>
            <a:endParaRPr lang="en-US" altLang="zh-CN" sz="3200" dirty="0"/>
          </a:p>
          <a:p>
            <a:pPr marL="457200" indent="-457200">
              <a:lnSpc>
                <a:spcPct val="150000"/>
              </a:lnSpc>
              <a:buFontTx/>
              <a:buChar char="-"/>
            </a:pPr>
            <a:r>
              <a:rPr lang="zh-CN" altLang="en-US" sz="3200" dirty="0"/>
              <a:t>文件管理</a:t>
            </a:r>
            <a:endParaRPr lang="en-US" altLang="zh-CN" sz="3200" dirty="0"/>
          </a:p>
          <a:p>
            <a:pPr marL="457200" indent="-457200">
              <a:lnSpc>
                <a:spcPct val="150000"/>
              </a:lnSpc>
              <a:buFontTx/>
              <a:buChar char="-"/>
            </a:pPr>
            <a:r>
              <a:rPr lang="zh-CN" altLang="en-US" sz="3200" dirty="0"/>
              <a:t>无法在线查看文件的具体变化</a:t>
            </a:r>
            <a:endParaRPr lang="en-US" altLang="zh-CN" sz="3200" dirty="0"/>
          </a:p>
          <a:p>
            <a:pPr marL="457200" indent="-457200">
              <a:lnSpc>
                <a:spcPct val="150000"/>
              </a:lnSpc>
              <a:buFontTx/>
              <a:buChar char="-"/>
            </a:pPr>
            <a:endParaRPr lang="en-US" altLang="zh-CN" sz="3200" dirty="0"/>
          </a:p>
          <a:p>
            <a:pPr>
              <a:lnSpc>
                <a:spcPct val="150000"/>
              </a:lnSpc>
            </a:pPr>
            <a:endParaRPr lang="en-US" altLang="zh-CN" sz="3200" dirty="0"/>
          </a:p>
          <a:p>
            <a:pPr>
              <a:lnSpc>
                <a:spcPct val="150000"/>
              </a:lnSpc>
            </a:pPr>
            <a:endParaRPr lang="en-US" altLang="zh-CN" sz="3200" dirty="0"/>
          </a:p>
          <a:p>
            <a:pPr>
              <a:lnSpc>
                <a:spcPct val="150000"/>
              </a:lnSpc>
            </a:pPr>
            <a:endParaRPr lang="en-US" altLang="zh-CN" sz="3200" dirty="0"/>
          </a:p>
          <a:p>
            <a:pPr>
              <a:lnSpc>
                <a:spcPct val="150000"/>
              </a:lnSpc>
            </a:pPr>
            <a:endParaRPr lang="zh-CN" altLang="zh-CN" sz="3200" dirty="0"/>
          </a:p>
          <a:p>
            <a:pPr>
              <a:lnSpc>
                <a:spcPct val="150000"/>
              </a:lnSpc>
            </a:pPr>
            <a:endParaRPr lang="zh-CN" altLang="en-US" sz="3200" dirty="0"/>
          </a:p>
        </p:txBody>
      </p:sp>
      <p:sp>
        <p:nvSpPr>
          <p:cNvPr id="7" name="文本框 6">
            <a:extLst>
              <a:ext uri="{FF2B5EF4-FFF2-40B4-BE49-F238E27FC236}">
                <a16:creationId xmlns:a16="http://schemas.microsoft.com/office/drawing/2014/main" id="{37636D05-CD0E-4431-9B7C-61AE708E80D7}"/>
              </a:ext>
            </a:extLst>
          </p:cNvPr>
          <p:cNvSpPr txBox="1"/>
          <p:nvPr/>
        </p:nvSpPr>
        <p:spPr>
          <a:xfrm>
            <a:off x="12213130" y="3372597"/>
            <a:ext cx="8192541" cy="8879995"/>
          </a:xfrm>
          <a:prstGeom prst="rect">
            <a:avLst/>
          </a:prstGeom>
          <a:noFill/>
        </p:spPr>
        <p:txBody>
          <a:bodyPr wrap="square" rtlCol="0">
            <a:spAutoFit/>
          </a:bodyPr>
          <a:lstStyle/>
          <a:p>
            <a:pPr>
              <a:lnSpc>
                <a:spcPct val="150000"/>
              </a:lnSpc>
            </a:pPr>
            <a:r>
              <a:rPr lang="en-US" altLang="zh-CN" sz="3200" dirty="0"/>
              <a:t>GitHub:</a:t>
            </a:r>
          </a:p>
          <a:p>
            <a:pPr marL="457200" indent="-457200">
              <a:lnSpc>
                <a:spcPct val="150000"/>
              </a:lnSpc>
              <a:buFont typeface="Arial" panose="020B0604020202020204" pitchFamily="34" charset="0"/>
              <a:buChar char="•"/>
            </a:pPr>
            <a:r>
              <a:rPr lang="zh-CN" altLang="en-US" sz="3200" dirty="0"/>
              <a:t>核心：版本管理</a:t>
            </a:r>
            <a:endParaRPr lang="en-US" altLang="zh-CN" sz="3200" dirty="0"/>
          </a:p>
          <a:p>
            <a:pPr>
              <a:lnSpc>
                <a:spcPct val="150000"/>
              </a:lnSpc>
            </a:pPr>
            <a:endParaRPr lang="en-US" altLang="zh-CN" sz="3200" dirty="0"/>
          </a:p>
          <a:p>
            <a:pPr marL="457200" indent="-457200">
              <a:lnSpc>
                <a:spcPct val="150000"/>
              </a:lnSpc>
              <a:buFont typeface="Arial" panose="020B0604020202020204" pitchFamily="34" charset="0"/>
              <a:buChar char="•"/>
            </a:pPr>
            <a:r>
              <a:rPr lang="zh-CN" altLang="en-US" sz="3200" dirty="0"/>
              <a:t>权限设置：</a:t>
            </a:r>
            <a:endParaRPr lang="en-US" altLang="zh-CN" sz="3200" dirty="0"/>
          </a:p>
          <a:p>
            <a:pPr>
              <a:lnSpc>
                <a:spcPct val="150000"/>
              </a:lnSpc>
            </a:pPr>
            <a:r>
              <a:rPr lang="en-US" altLang="zh-CN" sz="3200" dirty="0"/>
              <a:t>     </a:t>
            </a:r>
            <a:r>
              <a:rPr lang="zh-CN" altLang="en-US" sz="3200" dirty="0"/>
              <a:t>只能对一个仓库中的文件统一设置</a:t>
            </a:r>
            <a:endParaRPr lang="en-US" altLang="zh-CN" sz="3200" dirty="0"/>
          </a:p>
          <a:p>
            <a:pPr>
              <a:lnSpc>
                <a:spcPct val="150000"/>
              </a:lnSpc>
            </a:pPr>
            <a:endParaRPr lang="en-US" altLang="zh-CN" sz="3200" dirty="0"/>
          </a:p>
          <a:p>
            <a:pPr marL="457200" indent="-457200">
              <a:lnSpc>
                <a:spcPct val="150000"/>
              </a:lnSpc>
              <a:buFontTx/>
              <a:buChar char="-"/>
            </a:pPr>
            <a:r>
              <a:rPr lang="zh-CN" altLang="en-US" sz="3200" dirty="0"/>
              <a:t>即时沟通功能弱</a:t>
            </a:r>
            <a:endParaRPr lang="en-US" altLang="zh-CN" sz="3200" dirty="0"/>
          </a:p>
          <a:p>
            <a:pPr marL="457200" indent="-457200">
              <a:lnSpc>
                <a:spcPct val="150000"/>
              </a:lnSpc>
              <a:buFontTx/>
              <a:buChar char="-"/>
            </a:pPr>
            <a:r>
              <a:rPr lang="zh-CN" altLang="en-US" sz="3200" dirty="0"/>
              <a:t>无法查看非文本文件的具体变化</a:t>
            </a:r>
            <a:endParaRPr lang="en-US" altLang="zh-CN" sz="3200" dirty="0"/>
          </a:p>
          <a:p>
            <a:pPr>
              <a:lnSpc>
                <a:spcPct val="150000"/>
              </a:lnSpc>
            </a:pPr>
            <a:endParaRPr lang="en-US" altLang="zh-CN" sz="3200" dirty="0"/>
          </a:p>
          <a:p>
            <a:pPr>
              <a:lnSpc>
                <a:spcPct val="150000"/>
              </a:lnSpc>
            </a:pPr>
            <a:endParaRPr lang="en-US" altLang="zh-CN" sz="3200" dirty="0"/>
          </a:p>
          <a:p>
            <a:pPr>
              <a:lnSpc>
                <a:spcPct val="150000"/>
              </a:lnSpc>
            </a:pPr>
            <a:endParaRPr lang="zh-CN" altLang="zh-CN" sz="3200" dirty="0"/>
          </a:p>
          <a:p>
            <a:pPr>
              <a:lnSpc>
                <a:spcPct val="150000"/>
              </a:lnSpc>
            </a:pPr>
            <a:endParaRPr lang="zh-CN" altLang="en-US" sz="3200" dirty="0"/>
          </a:p>
        </p:txBody>
      </p:sp>
    </p:spTree>
    <p:extLst>
      <p:ext uri="{BB962C8B-B14F-4D97-AF65-F5344CB8AC3E}">
        <p14:creationId xmlns:p14="http://schemas.microsoft.com/office/powerpoint/2010/main" val="66009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Rectangle 2"/>
          <p:cNvSpPr/>
          <p:nvPr/>
        </p:nvSpPr>
        <p:spPr>
          <a:xfrm rot="10800000">
            <a:off x="0" y="0"/>
            <a:ext cx="24384000" cy="13716000"/>
          </a:xfrm>
          <a:prstGeom prst="rect">
            <a:avLst/>
          </a:prstGeom>
          <a:gradFill flip="none" rotWithShape="1">
            <a:gsLst>
              <a:gs pos="100000">
                <a:srgbClr val="FF4D4D">
                  <a:alpha val="70000"/>
                </a:srgbClr>
              </a:gs>
              <a:gs pos="0">
                <a:srgbClr val="13D3CA"/>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7256206" y="5515897"/>
            <a:ext cx="9871588"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042392"/>
            <a:ext cx="13942142" cy="1631216"/>
          </a:xfrm>
          <a:prstGeom prst="rect">
            <a:avLst/>
          </a:prstGeom>
          <a:noFill/>
        </p:spPr>
        <p:txBody>
          <a:bodyPr wrap="square">
            <a:spAutoFit/>
          </a:bodyPr>
          <a:lstStyle/>
          <a:p>
            <a:pPr algn="ctr"/>
            <a:r>
              <a:rPr lang="tr-TR" sz="10000">
                <a:solidFill>
                  <a:schemeClr val="bg1"/>
                </a:solidFill>
                <a:latin typeface="Montserrat Semi Bold"/>
              </a:rPr>
              <a:t>THANK YOU!</a:t>
            </a:r>
            <a:endParaRPr lang="en-US" sz="10000">
              <a:solidFill>
                <a:schemeClr val="bg1"/>
              </a:solidFill>
              <a:latin typeface="Montserrat Semi Bold"/>
            </a:endParaRPr>
          </a:p>
        </p:txBody>
      </p:sp>
    </p:spTree>
    <p:extLst>
      <p:ext uri="{BB962C8B-B14F-4D97-AF65-F5344CB8AC3E}">
        <p14:creationId xmlns:p14="http://schemas.microsoft.com/office/powerpoint/2010/main" val="396232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692816" y="2665022"/>
            <a:ext cx="21529900" cy="8374712"/>
          </a:xfrm>
          <a:prstGeom prst="rect">
            <a:avLst/>
          </a:prstGeom>
          <a:noFill/>
          <a:ln>
            <a:noFill/>
          </a:ln>
        </p:spPr>
        <p:txBody>
          <a:bodyPr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marL="0" indent="0" algn="l" defTabSz="1828800">
              <a:lnSpc>
                <a:spcPct val="150000"/>
              </a:lnSpc>
              <a:buNone/>
            </a:pPr>
            <a:r>
              <a:rPr lang="zh-CN" sz="4000" b="1" i="0" strike="noStrike" spc="0" dirty="0">
                <a:solidFill>
                  <a:srgbClr val="000000"/>
                </a:solidFill>
                <a:latin typeface="Times New Roman" panose="02020603050405020304"/>
                <a:ea typeface="Times New Roman" panose="02020603050405020304"/>
              </a:rPr>
              <a:t>项目管理九大要素：</a:t>
            </a:r>
          </a:p>
          <a:p>
            <a:pPr algn="l">
              <a:lnSpc>
                <a:spcPct val="150000"/>
              </a:lnSpc>
            </a:pPr>
            <a:r>
              <a:rPr lang="zh-CN" sz="4000" dirty="0">
                <a:latin typeface="宋体" panose="02010600030101010101" pitchFamily="2" charset="-122"/>
                <a:ea typeface="Times New Roman" panose="02020603050405020304"/>
              </a:rPr>
              <a:t>综合集成管理、范畴管理、时间管理、成本管理、质量管理、人力资源管理、沟通管理、</a:t>
            </a:r>
          </a:p>
          <a:p>
            <a:pPr algn="l">
              <a:lnSpc>
                <a:spcPct val="150000"/>
              </a:lnSpc>
            </a:pPr>
            <a:r>
              <a:rPr lang="zh-CN" sz="4000" dirty="0">
                <a:latin typeface="宋体" panose="02010600030101010101" pitchFamily="2" charset="-122"/>
                <a:ea typeface="Times New Roman" panose="02020603050405020304"/>
              </a:rPr>
              <a:t>风险管理和采购管理</a:t>
            </a:r>
          </a:p>
          <a:p>
            <a:pPr algn="l">
              <a:lnSpc>
                <a:spcPct val="150000"/>
              </a:lnSpc>
            </a:pPr>
            <a:endParaRPr lang="zh-CN" sz="4000" b="0" i="0" strike="noStrike" spc="0" dirty="0">
              <a:solidFill>
                <a:srgbClr val="000000"/>
              </a:solidFill>
              <a:latin typeface="Times New Roman" panose="02020603050405020304"/>
              <a:ea typeface="Times New Roman" panose="02020603050405020304"/>
            </a:endParaRPr>
          </a:p>
          <a:p>
            <a:pPr algn="l">
              <a:lnSpc>
                <a:spcPct val="150000"/>
              </a:lnSpc>
            </a:pPr>
            <a:r>
              <a:rPr lang="zh-CN" sz="4000" b="1" dirty="0">
                <a:solidFill>
                  <a:srgbClr val="000000"/>
                </a:solidFill>
                <a:latin typeface="Times New Roman" panose="02020603050405020304"/>
                <a:ea typeface="Times New Roman" panose="02020603050405020304"/>
              </a:rPr>
              <a:t>项目管理过程划分：</a:t>
            </a:r>
          </a:p>
          <a:p>
            <a:pPr marL="0" indent="0" algn="l" defTabSz="1828800">
              <a:lnSpc>
                <a:spcPct val="150000"/>
              </a:lnSpc>
              <a:buNone/>
            </a:pPr>
            <a:r>
              <a:rPr lang="zh-CN" sz="4000" b="0" i="0" strike="noStrike" spc="0" dirty="0">
                <a:solidFill>
                  <a:srgbClr val="000000"/>
                </a:solidFill>
                <a:latin typeface="宋体" panose="02010600030101010101" pitchFamily="2" charset="-122"/>
                <a:ea typeface="Times New Roman" panose="02020603050405020304"/>
              </a:rPr>
              <a:t>1. 项目初始过程</a:t>
            </a:r>
          </a:p>
          <a:p>
            <a:pPr marL="0" indent="0" algn="l" defTabSz="1828800">
              <a:lnSpc>
                <a:spcPct val="150000"/>
              </a:lnSpc>
              <a:buNone/>
            </a:pPr>
            <a:r>
              <a:rPr lang="zh-CN" sz="4000" b="0" i="0" strike="noStrike" spc="0" dirty="0">
                <a:solidFill>
                  <a:srgbClr val="000000"/>
                </a:solidFill>
                <a:latin typeface="宋体" panose="02010600030101010101" pitchFamily="2" charset="-122"/>
                <a:ea typeface="Times New Roman" panose="02020603050405020304"/>
              </a:rPr>
              <a:t>2. 项目计划过程</a:t>
            </a:r>
          </a:p>
          <a:p>
            <a:pPr marL="0" indent="0" algn="l" defTabSz="1828800">
              <a:lnSpc>
                <a:spcPct val="150000"/>
              </a:lnSpc>
              <a:buNone/>
            </a:pPr>
            <a:r>
              <a:rPr lang="zh-CN" sz="4000" b="0" i="0" strike="noStrike" spc="0" dirty="0">
                <a:solidFill>
                  <a:srgbClr val="000000"/>
                </a:solidFill>
                <a:latin typeface="宋体" panose="02010600030101010101" pitchFamily="2" charset="-122"/>
                <a:ea typeface="Times New Roman" panose="02020603050405020304"/>
              </a:rPr>
              <a:t>3. 项目执行过程</a:t>
            </a:r>
          </a:p>
          <a:p>
            <a:pPr marL="0" indent="0" algn="l" defTabSz="1828800">
              <a:lnSpc>
                <a:spcPct val="150000"/>
              </a:lnSpc>
              <a:buNone/>
            </a:pPr>
            <a:r>
              <a:rPr lang="zh-CN" sz="4000" b="0" i="0" strike="noStrike" spc="0" dirty="0">
                <a:solidFill>
                  <a:srgbClr val="000000"/>
                </a:solidFill>
                <a:latin typeface="宋体" panose="02010600030101010101" pitchFamily="2" charset="-122"/>
                <a:ea typeface="Times New Roman" panose="02020603050405020304"/>
              </a:rPr>
              <a:t>4. 项目监控过程</a:t>
            </a:r>
          </a:p>
          <a:p>
            <a:pPr marL="0" indent="0" algn="l" defTabSz="1828800">
              <a:lnSpc>
                <a:spcPct val="150000"/>
              </a:lnSpc>
              <a:buNone/>
            </a:pPr>
            <a:r>
              <a:rPr lang="zh-CN" sz="4000" b="0" i="0" strike="noStrike" spc="0" dirty="0">
                <a:solidFill>
                  <a:srgbClr val="000000"/>
                </a:solidFill>
                <a:latin typeface="宋体" panose="02010600030101010101" pitchFamily="2" charset="-122"/>
                <a:ea typeface="Times New Roman" panose="02020603050405020304"/>
              </a:rPr>
              <a:t>5. 项目结束过程</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lstStyle/>
            <a:p>
              <a:pPr algn="ctr"/>
              <a:r>
                <a:rPr lang="zh-CN" sz="5400" b="1">
                  <a:latin typeface="Montserrat Semi Bold"/>
                  <a:ea typeface="宋体" panose="02010600030101010101" pitchFamily="2" charset="-122"/>
                </a:rPr>
                <a:t>项目管理概况</a:t>
              </a:r>
            </a:p>
          </p:txBody>
        </p:sp>
      </p:grpSp>
      <p:sp>
        <p:nvSpPr>
          <p:cNvPr id="4118" name="文本框 4117"/>
          <p:cNvSpPr txBox="1"/>
          <p:nvPr/>
        </p:nvSpPr>
        <p:spPr>
          <a:xfrm>
            <a:off x="10587759" y="11379226"/>
            <a:ext cx="13345419" cy="1350398"/>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eaLnBrk="1" fontAlgn="auto" latinLnBrk="0" hangingPunct="1">
              <a:lnSpc>
                <a:spcPct val="150000"/>
              </a:lnSpc>
            </a:pPr>
            <a:r>
              <a:rPr lang="zh-CN" sz="2800" dirty="0">
                <a:latin typeface="宋体" panose="02010600030101010101" pitchFamily="2" charset="-122"/>
                <a:ea typeface="宋体" panose="02010600030101010101" pitchFamily="2" charset="-122"/>
              </a:rPr>
              <a:t>项目管理协会（美）．项目管理知识体系指南（第5版）．北京：电子工业出版社．</a:t>
            </a:r>
          </a:p>
          <a:p>
            <a:pPr eaLnBrk="1" fontAlgn="auto" latinLnBrk="0" hangingPunct="1">
              <a:lnSpc>
                <a:spcPct val="150000"/>
              </a:lnSpc>
            </a:pPr>
            <a:r>
              <a:rPr lang="zh-CN" sz="2800" dirty="0">
                <a:latin typeface="宋体" panose="02010600030101010101" pitchFamily="2" charset="-122"/>
                <a:ea typeface="宋体" panose="02010600030101010101" pitchFamily="2" charset="-122"/>
              </a:rPr>
              <a:t>蔚林巍. (2000). 项目管理的最新进展. </a:t>
            </a:r>
            <a:r>
              <a:rPr lang="zh-CN" sz="2800" i="1" dirty="0">
                <a:latin typeface="宋体" panose="02010600030101010101" pitchFamily="2" charset="-122"/>
                <a:ea typeface="宋体" panose="02010600030101010101" pitchFamily="2" charset="-122"/>
              </a:rPr>
              <a:t>管理工程学报</a:t>
            </a:r>
            <a:r>
              <a:rPr lang="zh-CN" sz="2800" dirty="0">
                <a:latin typeface="宋体" panose="02010600030101010101" pitchFamily="2" charset="-122"/>
                <a:ea typeface="宋体" panose="02010600030101010101" pitchFamily="2" charset="-122"/>
              </a:rPr>
              <a:t>(03), 71-75+5.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7649308" y="785175"/>
            <a:ext cx="9085384" cy="1344300"/>
            <a:chOff x="7649307" y="1690342"/>
            <a:chExt cx="9085384" cy="1344300"/>
          </a:xfrm>
        </p:grpSpPr>
        <p:sp>
          <p:nvSpPr>
            <p:cNvPr id="7"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7" y="1976085"/>
              <a:ext cx="9085384" cy="923330"/>
            </a:xfrm>
            <a:prstGeom prst="rect">
              <a:avLst/>
            </a:prstGeom>
            <a:noFill/>
          </p:spPr>
          <p:txBody>
            <a:bodyPr wrap="square">
              <a:spAutoFit/>
            </a:bodyPr>
            <a:lstStyle/>
            <a:p>
              <a:pPr algn="ctr"/>
              <a:r>
                <a:rPr lang="zh-CN" sz="5400" b="1">
                  <a:latin typeface="Montserrat Semi Bold"/>
                </a:rPr>
                <a:t>翻译项目管理</a:t>
              </a:r>
              <a:endParaRPr lang="en-US" sz="5400" b="1">
                <a:latin typeface="Montserrat Semi Bold"/>
              </a:endParaRPr>
            </a:p>
          </p:txBody>
        </p:sp>
      </p:grpSp>
      <p:sp>
        <p:nvSpPr>
          <p:cNvPr id="35" name="TextBox 52"/>
          <p:cNvSpPr txBox="1"/>
          <p:nvPr/>
        </p:nvSpPr>
        <p:spPr>
          <a:xfrm>
            <a:off x="1905464" y="2365148"/>
            <a:ext cx="13797468" cy="1656094"/>
          </a:xfrm>
          <a:prstGeom prst="rect">
            <a:avLst/>
          </a:prstGeom>
          <a:noFill/>
          <a:ln>
            <a:noFill/>
          </a:ln>
        </p:spPr>
        <p:txBody>
          <a:bodyPr wrap="square" anchor="t"/>
          <a:lstStyle/>
          <a:p>
            <a:pPr marL="0" indent="0" algn="l" defTabSz="1828800">
              <a:lnSpc>
                <a:spcPct val="150000"/>
              </a:lnSpc>
              <a:spcBef>
                <a:spcPct val="0"/>
              </a:spcBef>
              <a:spcAft>
                <a:spcPct val="0"/>
              </a:spcAft>
              <a:buNone/>
            </a:pPr>
            <a:r>
              <a:rPr lang="zh-CN" sz="4000" b="1" i="0" strike="noStrike" spc="0">
                <a:solidFill>
                  <a:srgbClr val="000000"/>
                </a:solidFill>
                <a:latin typeface="宋体" panose="02010600030101010101" pitchFamily="2" charset="-122"/>
                <a:ea typeface="Times New Roman" panose="02020603050405020304"/>
              </a:rPr>
              <a:t>主要阶段：</a:t>
            </a:r>
          </a:p>
          <a:p>
            <a:pPr marL="0" indent="0" algn="l" defTabSz="1828800">
              <a:lnSpc>
                <a:spcPct val="150000"/>
              </a:lnSpc>
              <a:spcBef>
                <a:spcPct val="0"/>
              </a:spcBef>
              <a:spcAft>
                <a:spcPct val="0"/>
              </a:spcAft>
              <a:buNone/>
            </a:pPr>
            <a:r>
              <a:rPr lang="zh-CN" sz="4000" b="0" i="0" strike="noStrike" spc="0">
                <a:solidFill>
                  <a:srgbClr val="000000"/>
                </a:solidFill>
                <a:latin typeface="宋体" panose="02010600030101010101" pitchFamily="2" charset="-122"/>
                <a:ea typeface="Times New Roman" panose="02020603050405020304"/>
              </a:rPr>
              <a:t>译前准备、项目跟踪、译后审订、项目提交、项目总结</a:t>
            </a:r>
            <a:endParaRPr lang="en-US"/>
          </a:p>
        </p:txBody>
      </p:sp>
      <p:pic>
        <p:nvPicPr>
          <p:cNvPr id="36" name="图片 9"/>
          <p:cNvPicPr/>
          <p:nvPr/>
        </p:nvPicPr>
        <p:blipFill>
          <a:blip r:embed="rId3"/>
          <a:srcRect t="15696"/>
          <a:stretch>
            <a:fillRect/>
          </a:stretch>
        </p:blipFill>
        <p:spPr>
          <a:xfrm>
            <a:off x="4564380" y="4431665"/>
            <a:ext cx="13340715" cy="7681595"/>
          </a:xfrm>
          <a:prstGeom prst="rect">
            <a:avLst/>
          </a:prstGeom>
          <a:noFill/>
          <a:ln>
            <a:noFill/>
          </a:ln>
        </p:spPr>
      </p:pic>
      <p:sp>
        <p:nvSpPr>
          <p:cNvPr id="3" name="文本框 2"/>
          <p:cNvSpPr txBox="1"/>
          <p:nvPr/>
        </p:nvSpPr>
        <p:spPr>
          <a:xfrm>
            <a:off x="6940631" y="12112991"/>
            <a:ext cx="9609221" cy="646331"/>
          </a:xfrm>
          <a:prstGeom prst="rect">
            <a:avLst/>
          </a:prstGeom>
          <a:noFill/>
        </p:spPr>
        <p:txBody>
          <a:bodyPr wrap="square"/>
          <a:lstStyle/>
          <a:p>
            <a:r>
              <a:rPr lang="zh-CN" sz="4000" b="0" i="0" strike="noStrike" spc="0" dirty="0">
                <a:solidFill>
                  <a:srgbClr val="000000"/>
                </a:solidFill>
                <a:latin typeface="宋体" panose="02010600030101010101" pitchFamily="2" charset="-122"/>
                <a:ea typeface="Times New Roman" panose="02020603050405020304"/>
              </a:rPr>
              <a:t>北京传神联合信息技术有限公司</a:t>
            </a:r>
          </a:p>
        </p:txBody>
      </p:sp>
      <p:sp>
        <p:nvSpPr>
          <p:cNvPr id="37" name="文本框 36"/>
          <p:cNvSpPr txBox="1"/>
          <p:nvPr/>
        </p:nvSpPr>
        <p:spPr>
          <a:xfrm>
            <a:off x="18295924" y="10736879"/>
            <a:ext cx="5493024" cy="2370597"/>
          </a:xfrm>
          <a:prstGeom prst="rect">
            <a:avLst/>
          </a:prstGeom>
          <a:ln w="12700">
            <a:prstDash val="solid"/>
          </a:ln>
        </p:spPr>
        <p:txBody>
          <a:bodyPr/>
          <a:lstStyle/>
          <a:p>
            <a:pPr eaLnBrk="1" fontAlgn="auto" latinLnBrk="0" hangingPunct="1">
              <a:lnSpc>
                <a:spcPct val="150000"/>
              </a:lnSpc>
            </a:pPr>
            <a:r>
              <a:rPr lang="zh-CN" sz="2800">
                <a:latin typeface="宋体" panose="02010600030101010101" pitchFamily="2" charset="-122"/>
                <a:ea typeface="宋体" panose="02010600030101010101" pitchFamily="2" charset="-122"/>
              </a:rPr>
              <a:t>王传英, 闫栗丽, &amp; 张颖丽. (2011). 翻译项目管理与职业译员训练. </a:t>
            </a:r>
            <a:r>
              <a:rPr lang="zh-CN" sz="2800" i="1">
                <a:latin typeface="宋体" panose="02010600030101010101" pitchFamily="2" charset="-122"/>
                <a:ea typeface="宋体" panose="02010600030101010101" pitchFamily="2" charset="-122"/>
              </a:rPr>
              <a:t>中国翻译</a:t>
            </a:r>
            <a:r>
              <a:rPr lang="zh-CN" sz="2800">
                <a:latin typeface="宋体" panose="02010600030101010101" pitchFamily="2" charset="-122"/>
                <a:ea typeface="宋体" panose="02010600030101010101" pitchFamily="2" charset="-122"/>
              </a:rPr>
              <a:t>(01), 59-63.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3128645" y="3892550"/>
            <a:ext cx="18280380" cy="6613525"/>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eaLnBrk="1" fontAlgn="auto" latinLnBrk="0" hangingPunct="1">
              <a:lnSpc>
                <a:spcPct val="200000"/>
              </a:lnSpc>
            </a:pPr>
            <a:r>
              <a:rPr lang="zh-CN" sz="4000" b="1">
                <a:latin typeface="Calibri" panose="020F0502020204030204"/>
                <a:ea typeface="Times New Roman" panose="02020603050405020304"/>
              </a:rPr>
              <a:t>译前准备：</a:t>
            </a:r>
            <a:r>
              <a:rPr lang="zh-CN" sz="4000">
                <a:latin typeface="Calibri" panose="020F0502020204030204"/>
                <a:ea typeface="Times New Roman" panose="02020603050405020304"/>
              </a:rPr>
              <a:t>确定需求、资源准备、稿件分析、语料准备、项目派发
</a:t>
            </a:r>
            <a:r>
              <a:rPr lang="zh-CN" sz="4000" b="1">
                <a:latin typeface="Calibri" panose="020F0502020204030204"/>
                <a:ea typeface="Times New Roman" panose="02020603050405020304"/>
              </a:rPr>
              <a:t>项目跟踪：</a:t>
            </a:r>
            <a:r>
              <a:rPr lang="zh-CN" sz="4000">
                <a:latin typeface="Calibri" panose="020F0502020204030204"/>
                <a:ea typeface="Times New Roman" panose="02020603050405020304"/>
              </a:rPr>
              <a:t>进度控制（时间控制）、成本控制、质量控制</a:t>
            </a:r>
          </a:p>
          <a:p>
            <a:pPr algn="l" eaLnBrk="1" fontAlgn="auto" latinLnBrk="0" hangingPunct="1">
              <a:lnSpc>
                <a:spcPct val="200000"/>
              </a:lnSpc>
            </a:pPr>
            <a:r>
              <a:rPr lang="zh-CN" sz="4000" b="1">
                <a:latin typeface="Calibri" panose="020F0502020204030204"/>
                <a:ea typeface="Times New Roman" panose="02020603050405020304"/>
              </a:rPr>
              <a:t>译后审订：</a:t>
            </a:r>
            <a:r>
              <a:rPr lang="zh-CN" sz="4000">
                <a:latin typeface="Calibri" panose="020F0502020204030204"/>
                <a:ea typeface="Times New Roman" panose="02020603050405020304"/>
              </a:rPr>
              <a:t>审校、排版、质检</a:t>
            </a:r>
          </a:p>
          <a:p>
            <a:pPr algn="l" eaLnBrk="1" fontAlgn="auto" latinLnBrk="0" hangingPunct="1">
              <a:lnSpc>
                <a:spcPct val="200000"/>
              </a:lnSpc>
            </a:pPr>
            <a:r>
              <a:rPr lang="zh-CN" sz="4000" b="1">
                <a:latin typeface="Calibri" panose="020F0502020204030204"/>
                <a:ea typeface="Times New Roman" panose="02020603050405020304"/>
              </a:rPr>
              <a:t>项目提交：</a:t>
            </a:r>
            <a:r>
              <a:rPr lang="zh-CN" sz="4000">
                <a:latin typeface="Calibri" panose="020F0502020204030204"/>
                <a:ea typeface="Times New Roman" panose="02020603050405020304"/>
              </a:rPr>
              <a:t>命名规范、工作量统计</a:t>
            </a:r>
          </a:p>
          <a:p>
            <a:pPr algn="l" eaLnBrk="1" fontAlgn="auto" latinLnBrk="0" hangingPunct="1">
              <a:lnSpc>
                <a:spcPct val="200000"/>
              </a:lnSpc>
            </a:pPr>
            <a:r>
              <a:rPr lang="zh-CN" sz="4000" b="1">
                <a:latin typeface="Calibri" panose="020F0502020204030204"/>
                <a:ea typeface="Times New Roman" panose="02020603050405020304"/>
              </a:rPr>
              <a:t>项目总结：</a:t>
            </a:r>
            <a:r>
              <a:rPr lang="zh-CN" sz="4000">
                <a:latin typeface="Calibri" panose="020F0502020204030204"/>
                <a:ea typeface="Times New Roman" panose="02020603050405020304"/>
              </a:rPr>
              <a:t>成本核算、客户满意度调查、项目评价、文件备份
</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spAutoFit/>
            </a:bodyPr>
            <a:lstStyle/>
            <a:p>
              <a:pPr algn="ctr"/>
              <a:r>
                <a:rPr lang="zh-CN" sz="5400" b="1">
                  <a:latin typeface="Montserrat Semi Bold"/>
                </a:rPr>
                <a:t>翻译项目管理</a:t>
              </a:r>
              <a:endParaRPr lang="en-US" sz="5400" b="1">
                <a:latin typeface="Montserrat Semi Bold"/>
              </a:endParaRPr>
            </a:p>
          </p:txBody>
        </p:sp>
      </p:grpSp>
      <p:sp>
        <p:nvSpPr>
          <p:cNvPr id="4118" name="文本框 4117"/>
          <p:cNvSpPr txBox="1"/>
          <p:nvPr/>
        </p:nvSpPr>
        <p:spPr>
          <a:xfrm>
            <a:off x="8396222" y="11719292"/>
            <a:ext cx="15241586" cy="1274828"/>
          </a:xfrm>
          <a:prstGeom prst="rect">
            <a:avLst/>
          </a:prstGeom>
          <a:ln w="12700">
            <a:prstDash val="solid"/>
          </a:ln>
        </p:spPr>
        <p:txBody>
          <a:bodyPr/>
          <a:lstStyle/>
          <a:p>
            <a:endParaRPr lang="zh-CN" sz="2800">
              <a:latin typeface="宋体" panose="02010600030101010101" pitchFamily="2" charset="-122"/>
              <a:ea typeface="宋体" panose="02010600030101010101" pitchFamily="2" charset="-122"/>
            </a:endParaRPr>
          </a:p>
          <a:p>
            <a:r>
              <a:rPr lang="zh-CN" sz="2800">
                <a:latin typeface="宋体" panose="02010600030101010101" pitchFamily="2" charset="-122"/>
                <a:ea typeface="宋体" panose="02010600030101010101" pitchFamily="2" charset="-122"/>
              </a:rPr>
              <a:t>王传英, 闫栗丽, &amp; 张颖丽. (2011). 翻译项目管理与职业译员训练. </a:t>
            </a:r>
            <a:r>
              <a:rPr lang="zh-CN" sz="2800" i="1">
                <a:latin typeface="宋体" panose="02010600030101010101" pitchFamily="2" charset="-122"/>
                <a:ea typeface="宋体" panose="02010600030101010101" pitchFamily="2" charset="-122"/>
              </a:rPr>
              <a:t>中国翻译</a:t>
            </a:r>
            <a:r>
              <a:rPr lang="zh-CN" sz="2800">
                <a:latin typeface="宋体" panose="02010600030101010101" pitchFamily="2" charset="-122"/>
                <a:ea typeface="宋体" panose="02010600030101010101" pitchFamily="2" charset="-122"/>
              </a:rPr>
              <a:t>(01), 59-63.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3270250" y="2944495"/>
            <a:ext cx="18280380" cy="7827645"/>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eaLnBrk="1" fontAlgn="auto" latinLnBrk="0" hangingPunct="1">
              <a:lnSpc>
                <a:spcPct val="200000"/>
              </a:lnSpc>
            </a:pPr>
            <a:r>
              <a:rPr lang="zh-CN" sz="4000" b="1">
                <a:latin typeface="宋体" panose="02010600030101010101" pitchFamily="2" charset="-122"/>
                <a:ea typeface="Times New Roman" panose="02020603050405020304"/>
              </a:rPr>
              <a:t>项目管理的基本流程：</a:t>
            </a:r>
          </a:p>
          <a:p>
            <a:pPr algn="l" eaLnBrk="1" fontAlgn="auto" latinLnBrk="0" hangingPunct="1">
              <a:lnSpc>
                <a:spcPct val="200000"/>
              </a:lnSpc>
            </a:pPr>
            <a:r>
              <a:rPr lang="en-US" altLang="zh-CN" sz="4000">
                <a:latin typeface="宋体" panose="02010600030101010101" pitchFamily="2" charset="-122"/>
                <a:ea typeface="Times New Roman" panose="02020603050405020304"/>
              </a:rPr>
              <a:t>1. </a:t>
            </a:r>
            <a:r>
              <a:rPr lang="zh-CN" sz="4000">
                <a:latin typeface="宋体" panose="02010600030101010101" pitchFamily="2" charset="-122"/>
                <a:ea typeface="Times New Roman" panose="02020603050405020304"/>
              </a:rPr>
              <a:t>译前需求沟通   </a:t>
            </a:r>
            <a:r>
              <a:rPr lang="en-US" altLang="zh-CN" sz="4000">
                <a:latin typeface="宋体" panose="02010600030101010101" pitchFamily="2" charset="-122"/>
                <a:ea typeface="Times New Roman" panose="02020603050405020304"/>
              </a:rPr>
              <a:t>2. </a:t>
            </a:r>
            <a:r>
              <a:rPr lang="zh-CN" sz="4000">
                <a:latin typeface="宋体" panose="02010600030101010101" pitchFamily="2" charset="-122"/>
                <a:ea typeface="Times New Roman" panose="02020603050405020304"/>
              </a:rPr>
              <a:t>翻译团队组建</a:t>
            </a:r>
          </a:p>
          <a:p>
            <a:pPr algn="l" eaLnBrk="1" fontAlgn="auto" latinLnBrk="0" hangingPunct="1">
              <a:lnSpc>
                <a:spcPct val="200000"/>
              </a:lnSpc>
            </a:pPr>
            <a:r>
              <a:rPr lang="en-US" altLang="zh-CN" sz="4000">
                <a:latin typeface="宋体" panose="02010600030101010101" pitchFamily="2" charset="-122"/>
                <a:ea typeface="Times New Roman" panose="02020603050405020304"/>
              </a:rPr>
              <a:t>3. </a:t>
            </a:r>
            <a:r>
              <a:rPr lang="zh-CN" sz="4000">
                <a:latin typeface="宋体" panose="02010600030101010101" pitchFamily="2" charset="-122"/>
                <a:ea typeface="Times New Roman" panose="02020603050405020304"/>
              </a:rPr>
              <a:t>翻译项目下达   </a:t>
            </a:r>
            <a:r>
              <a:rPr lang="en-US" altLang="zh-CN" sz="4000">
                <a:latin typeface="宋体" panose="02010600030101010101" pitchFamily="2" charset="-122"/>
                <a:ea typeface="Times New Roman" panose="02020603050405020304"/>
              </a:rPr>
              <a:t>4. </a:t>
            </a:r>
            <a:r>
              <a:rPr lang="zh-CN" sz="4000">
                <a:latin typeface="宋体" panose="02010600030101010101" pitchFamily="2" charset="-122"/>
                <a:ea typeface="Times New Roman" panose="02020603050405020304"/>
              </a:rPr>
              <a:t>专业语料库构建</a:t>
            </a:r>
          </a:p>
          <a:p>
            <a:pPr algn="l" eaLnBrk="1" fontAlgn="auto" latinLnBrk="0" hangingPunct="1">
              <a:lnSpc>
                <a:spcPct val="200000"/>
              </a:lnSpc>
            </a:pPr>
            <a:r>
              <a:rPr lang="en-US" altLang="zh-CN" sz="4000">
                <a:latin typeface="宋体" panose="02010600030101010101" pitchFamily="2" charset="-122"/>
                <a:ea typeface="Times New Roman" panose="02020603050405020304"/>
              </a:rPr>
              <a:t>5. </a:t>
            </a:r>
            <a:r>
              <a:rPr lang="zh-CN" sz="4000">
                <a:latin typeface="宋体" panose="02010600030101010101" pitchFamily="2" charset="-122"/>
                <a:ea typeface="Times New Roman" panose="02020603050405020304"/>
              </a:rPr>
              <a:t>译中进度跟进   </a:t>
            </a:r>
            <a:r>
              <a:rPr lang="en-US" altLang="zh-CN" sz="4000">
                <a:latin typeface="宋体" panose="02010600030101010101" pitchFamily="2" charset="-122"/>
                <a:ea typeface="Times New Roman" panose="02020603050405020304"/>
              </a:rPr>
              <a:t>6. </a:t>
            </a:r>
            <a:r>
              <a:rPr lang="zh-CN" sz="4000">
                <a:latin typeface="宋体" panose="02010600030101010101" pitchFamily="2" charset="-122"/>
                <a:ea typeface="Times New Roman" panose="02020603050405020304"/>
              </a:rPr>
              <a:t>初稿自我校译</a:t>
            </a:r>
          </a:p>
          <a:p>
            <a:pPr algn="l" eaLnBrk="1" fontAlgn="auto" latinLnBrk="0" hangingPunct="1">
              <a:lnSpc>
                <a:spcPct val="200000"/>
              </a:lnSpc>
            </a:pPr>
            <a:r>
              <a:rPr lang="en-US" altLang="zh-CN" sz="4000">
                <a:latin typeface="宋体" panose="02010600030101010101" pitchFamily="2" charset="-122"/>
                <a:ea typeface="Times New Roman" panose="02020603050405020304"/>
              </a:rPr>
              <a:t>7. </a:t>
            </a:r>
            <a:r>
              <a:rPr lang="zh-CN" sz="4000">
                <a:latin typeface="宋体" panose="02010600030101010101" pitchFamily="2" charset="-122"/>
                <a:ea typeface="Times New Roman" panose="02020603050405020304"/>
              </a:rPr>
              <a:t>资深译员校译   </a:t>
            </a:r>
            <a:r>
              <a:rPr lang="en-US" altLang="zh-CN" sz="4000">
                <a:latin typeface="宋体" panose="02010600030101010101" pitchFamily="2" charset="-122"/>
                <a:ea typeface="Times New Roman" panose="02020603050405020304"/>
              </a:rPr>
              <a:t>8. </a:t>
            </a:r>
            <a:r>
              <a:rPr lang="zh-CN" sz="4000">
                <a:latin typeface="宋体" panose="02010600030101010101" pitchFamily="2" charset="-122"/>
                <a:ea typeface="Times New Roman" panose="02020603050405020304"/>
              </a:rPr>
              <a:t>翻译项目定稿</a:t>
            </a:r>
          </a:p>
          <a:p>
            <a:pPr algn="l" eaLnBrk="1" fontAlgn="auto" latinLnBrk="0" hangingPunct="1">
              <a:lnSpc>
                <a:spcPct val="200000"/>
              </a:lnSpc>
            </a:pPr>
            <a:r>
              <a:rPr lang="en-US" altLang="zh-CN" sz="4000">
                <a:latin typeface="宋体" panose="02010600030101010101" pitchFamily="2" charset="-122"/>
                <a:ea typeface="Times New Roman" panose="02020603050405020304"/>
              </a:rPr>
              <a:t>9. </a:t>
            </a:r>
            <a:r>
              <a:rPr lang="zh-CN" sz="4000">
                <a:latin typeface="宋体" panose="02010600030101010101" pitchFamily="2" charset="-122"/>
                <a:ea typeface="Times New Roman" panose="02020603050405020304"/>
              </a:rPr>
              <a:t>翻译项目提交   </a:t>
            </a:r>
            <a:r>
              <a:rPr lang="en-US" altLang="zh-CN" sz="4000">
                <a:latin typeface="宋体" panose="02010600030101010101" pitchFamily="2" charset="-122"/>
                <a:ea typeface="Times New Roman" panose="02020603050405020304"/>
              </a:rPr>
              <a:t>10.</a:t>
            </a:r>
            <a:r>
              <a:rPr lang="zh-CN" sz="4000">
                <a:latin typeface="宋体" panose="02010600030101010101" pitchFamily="2" charset="-122"/>
                <a:ea typeface="Times New Roman" panose="02020603050405020304"/>
              </a:rPr>
              <a:t>翻译项目总结</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spAutoFit/>
            </a:bodyPr>
            <a:lstStyle/>
            <a:p>
              <a:pPr algn="ctr"/>
              <a:r>
                <a:rPr lang="zh-CN" sz="5400" b="1">
                  <a:latin typeface="Montserrat Semi Bold"/>
                </a:rPr>
                <a:t>翻译项目管理</a:t>
              </a:r>
              <a:endParaRPr lang="en-US" sz="5400" b="1">
                <a:latin typeface="Montserrat Semi Bold"/>
              </a:endParaRPr>
            </a:p>
          </p:txBody>
        </p:sp>
      </p:grpSp>
      <p:sp>
        <p:nvSpPr>
          <p:cNvPr id="4118" name="文本框 4117"/>
          <p:cNvSpPr txBox="1"/>
          <p:nvPr/>
        </p:nvSpPr>
        <p:spPr>
          <a:xfrm>
            <a:off x="8314307" y="11455132"/>
            <a:ext cx="15241586" cy="1274828"/>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eaLnBrk="1" fontAlgn="auto" latinLnBrk="0" hangingPunct="1">
              <a:lnSpc>
                <a:spcPct val="150000"/>
              </a:lnSpc>
            </a:pPr>
            <a:r>
              <a:rPr lang="zh-CN" sz="2800">
                <a:latin typeface="宋体" panose="02010600030101010101" pitchFamily="2" charset="-122"/>
                <a:ea typeface="宋体" panose="02010600030101010101" pitchFamily="2" charset="-122"/>
              </a:rPr>
              <a:t>张学津. (2019). 项目管理在翻译任务中的应用——以武钢利比里亚邦矿项目技术工种培训教材英译实务为例. </a:t>
            </a:r>
            <a:r>
              <a:rPr lang="zh-CN" sz="2800" i="1">
                <a:latin typeface="宋体" panose="02010600030101010101" pitchFamily="2" charset="-122"/>
                <a:ea typeface="宋体" panose="02010600030101010101" pitchFamily="2" charset="-122"/>
              </a:rPr>
              <a:t>武汉冶金管理干部学院学报</a:t>
            </a:r>
            <a:r>
              <a:rPr lang="zh-CN" sz="2800">
                <a:latin typeface="宋体" panose="02010600030101010101" pitchFamily="2" charset="-122"/>
                <a:ea typeface="宋体" panose="02010600030101010101" pitchFamily="2" charset="-122"/>
              </a:rPr>
              <a:t>, 29(03), 72-74.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828677" y="784227"/>
            <a:ext cx="22726650" cy="12147550"/>
          </a:xfrm>
          <a:prstGeom prst="rect">
            <a:avLst/>
          </a:prstGeom>
          <a:noFill/>
          <a:ln w="12700">
            <a:solidFill>
              <a:schemeClr val="bg1">
                <a:lumMod val="85000"/>
              </a:schemeClr>
            </a:solidFill>
            <a:prstDash val="solid"/>
            <a:miter/>
          </a:ln>
        </p:spPr>
        <p:txBody>
          <a:bodyPr anchor="ct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ctr">
              <a:spcBef>
                <a:spcPct val="0"/>
              </a:spcBef>
              <a:spcAft>
                <a:spcPct val="0"/>
              </a:spcAft>
              <a:defRPr>
                <a:solidFill>
                  <a:schemeClr val="lt1"/>
                </a:solidFill>
              </a:defRPr>
            </a:pPr>
            <a:endParaRPr lang="zh-CN">
              <a:solidFill>
                <a:schemeClr val="lt1"/>
              </a:solidFill>
            </a:endParaRPr>
          </a:p>
        </p:txBody>
      </p:sp>
      <p:sp>
        <p:nvSpPr>
          <p:cNvPr id="4117" name="TextBox 52"/>
          <p:cNvSpPr txBox="1"/>
          <p:nvPr/>
        </p:nvSpPr>
        <p:spPr>
          <a:xfrm>
            <a:off x="1120140" y="2649220"/>
            <a:ext cx="11915922" cy="8487410"/>
          </a:xfrm>
          <a:prstGeom prst="rect">
            <a:avLst/>
          </a:prstGeom>
          <a:noFill/>
          <a:ln>
            <a:noFill/>
          </a:ln>
        </p:spPr>
        <p:txBody>
          <a:bodyPr wrap="square" anchor="t"/>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algn="l">
              <a:lnSpc>
                <a:spcPct val="150000"/>
              </a:lnSpc>
            </a:pPr>
            <a:r>
              <a:rPr lang="zh-CN" sz="3200" b="1" dirty="0">
                <a:solidFill>
                  <a:srgbClr val="000000"/>
                </a:solidFill>
                <a:latin typeface="Times New Roman" panose="02020603050405020304"/>
                <a:ea typeface="Times New Roman" panose="02020603050405020304"/>
              </a:rPr>
              <a:t>杜静等学者：</a:t>
            </a:r>
          </a:p>
          <a:p>
            <a:pPr algn="l">
              <a:lnSpc>
                <a:spcPct val="150000"/>
              </a:lnSpc>
            </a:pPr>
            <a:r>
              <a:rPr lang="zh-CN" sz="3200" dirty="0">
                <a:solidFill>
                  <a:srgbClr val="000000"/>
                </a:solidFill>
                <a:latin typeface="Times New Roman" panose="02020603050405020304"/>
                <a:ea typeface="Times New Roman" panose="02020603050405020304"/>
              </a:rPr>
              <a:t>主张引入翻译行为理论作为翻译项目管理顺利开展的理论支撑</a:t>
            </a:r>
          </a:p>
          <a:p>
            <a:pPr algn="l">
              <a:lnSpc>
                <a:spcPct val="150000"/>
              </a:lnSpc>
            </a:pPr>
            <a:endParaRPr lang="zh-CN" sz="3200" dirty="0">
              <a:solidFill>
                <a:srgbClr val="000000"/>
              </a:solidFill>
              <a:latin typeface="Times New Roman" panose="02020603050405020304"/>
              <a:ea typeface="Times New Roman" panose="02020603050405020304"/>
            </a:endParaRPr>
          </a:p>
          <a:p>
            <a:pPr marL="571500" indent="-571500" algn="l">
              <a:lnSpc>
                <a:spcPct val="150000"/>
              </a:lnSpc>
              <a:buFont typeface="Arial" panose="020B0604020202020204" pitchFamily="34" charset="0"/>
              <a:buChar char="•"/>
            </a:pPr>
            <a:r>
              <a:rPr lang="zh-CN" sz="3200" dirty="0">
                <a:solidFill>
                  <a:srgbClr val="000000"/>
                </a:solidFill>
                <a:latin typeface="Times New Roman" panose="02020603050405020304"/>
                <a:ea typeface="Times New Roman" panose="02020603050405020304"/>
              </a:rPr>
              <a:t>五大参与者：客户、委托人、原文作者、译者、译文</a:t>
            </a:r>
          </a:p>
          <a:p>
            <a:pPr marL="571500" indent="-571500" algn="l">
              <a:lnSpc>
                <a:spcPct val="150000"/>
              </a:lnSpc>
              <a:buFont typeface="Arial" panose="020B0604020202020204" pitchFamily="34" charset="0"/>
              <a:buChar char="•"/>
            </a:pPr>
            <a:r>
              <a:rPr lang="zh-CN" sz="3200" dirty="0">
                <a:solidFill>
                  <a:srgbClr val="000000"/>
                </a:solidFill>
                <a:latin typeface="Times New Roman" panose="02020603050405020304"/>
                <a:ea typeface="Times New Roman" panose="02020603050405020304"/>
              </a:rPr>
              <a:t>项目管理流程五部分：项目启动、项目计划、项目实施及控制过程、项目收尾和项目后续维护</a:t>
            </a:r>
          </a:p>
          <a:p>
            <a:pPr marL="571500" indent="-571500" algn="l">
              <a:lnSpc>
                <a:spcPct val="150000"/>
              </a:lnSpc>
              <a:buFont typeface="Arial" panose="020B0604020202020204" pitchFamily="34" charset="0"/>
              <a:buChar char="•"/>
            </a:pPr>
            <a:endParaRPr lang="zh-CN" sz="3200" dirty="0">
              <a:solidFill>
                <a:srgbClr val="000000"/>
              </a:solidFill>
              <a:latin typeface="Times New Roman" panose="02020603050405020304"/>
              <a:ea typeface="Times New Roman" panose="02020603050405020304"/>
            </a:endParaRPr>
          </a:p>
          <a:p>
            <a:pPr algn="l">
              <a:lnSpc>
                <a:spcPct val="150000"/>
              </a:lnSpc>
            </a:pPr>
            <a:r>
              <a:rPr lang="zh-CN" sz="3200" dirty="0">
                <a:solidFill>
                  <a:srgbClr val="000000"/>
                </a:solidFill>
                <a:latin typeface="Times New Roman" panose="02020603050405020304"/>
                <a:ea typeface="Times New Roman" panose="02020603050405020304"/>
              </a:rPr>
              <a:t>将翻译行为理论中五大参与者的使用者和接受者根据其参与情况列入项目管理流程的五个部分，再列出这些参与者的各种行为，从而构成翻译项目管理流程</a:t>
            </a:r>
          </a:p>
        </p:txBody>
      </p:sp>
      <p:grpSp>
        <p:nvGrpSpPr>
          <p:cNvPr id="14" name="组合 13"/>
          <p:cNvGrpSpPr/>
          <p:nvPr/>
        </p:nvGrpSpPr>
        <p:grpSpPr>
          <a:xfrm>
            <a:off x="7649308" y="785175"/>
            <a:ext cx="9085384" cy="1344300"/>
            <a:chOff x="7649307" y="1690342"/>
            <a:chExt cx="9085384" cy="1344300"/>
          </a:xfrm>
        </p:grpSpPr>
        <p:sp>
          <p:nvSpPr>
            <p:cNvPr id="15" name="Rectangle 6"/>
            <p:cNvSpPr/>
            <p:nvPr/>
          </p:nvSpPr>
          <p:spPr>
            <a:xfrm>
              <a:off x="7834148" y="1690342"/>
              <a:ext cx="8715703"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6" name="TextBox 7"/>
            <p:cNvSpPr txBox="1"/>
            <p:nvPr/>
          </p:nvSpPr>
          <p:spPr>
            <a:xfrm>
              <a:off x="7649307" y="1976085"/>
              <a:ext cx="9085384" cy="923330"/>
            </a:xfrm>
            <a:prstGeom prst="rect">
              <a:avLst/>
            </a:prstGeom>
            <a:noFill/>
          </p:spPr>
          <p:txBody>
            <a:bodyPr wrap="square">
              <a:spAutoFit/>
            </a:bodyPr>
            <a:lstStyle/>
            <a:p>
              <a:pPr algn="ctr"/>
              <a:r>
                <a:rPr lang="zh-CN" sz="5400" b="1">
                  <a:latin typeface="Montserrat Semi Bold"/>
                </a:rPr>
                <a:t>翻译项目管理</a:t>
              </a:r>
              <a:endParaRPr lang="en-US" sz="5400" b="1">
                <a:latin typeface="Montserrat Semi Bold"/>
              </a:endParaRPr>
            </a:p>
          </p:txBody>
        </p:sp>
      </p:grpSp>
      <p:sp>
        <p:nvSpPr>
          <p:cNvPr id="4118" name="文本框 4117"/>
          <p:cNvSpPr txBox="1"/>
          <p:nvPr/>
        </p:nvSpPr>
        <p:spPr>
          <a:xfrm>
            <a:off x="1120140" y="11430635"/>
            <a:ext cx="9916160" cy="1275080"/>
          </a:xfrm>
          <a:prstGeom prst="rect">
            <a:avLst/>
          </a:prstGeom>
          <a:ln w="12700">
            <a:prstDash val="solid"/>
          </a:ln>
        </p:spPr>
        <p:txBody>
          <a:bodyPr/>
          <a:lstStyle>
            <a:lvl1pPr marL="0" lvl="0" algn="l" defTabSz="1828800">
              <a:defRPr sz="3600" kern="1200">
                <a:solidFill>
                  <a:schemeClr val="tx1"/>
                </a:solidFill>
                <a:latin typeface="Calibri" panose="020F0502020204030204"/>
                <a:ea typeface="宋体" panose="02010600030101010101" pitchFamily="2" charset="-122"/>
              </a:defRPr>
            </a:lvl1pPr>
            <a:lvl2pPr marL="914400" lvl="1" algn="l" defTabSz="1828800">
              <a:defRPr sz="3600" kern="1200">
                <a:solidFill>
                  <a:schemeClr val="tx1"/>
                </a:solidFill>
                <a:latin typeface="Calibri" panose="020F0502020204030204"/>
                <a:ea typeface="宋体" panose="02010600030101010101" pitchFamily="2" charset="-122"/>
              </a:defRPr>
            </a:lvl2pPr>
            <a:lvl3pPr marL="1828800" lvl="2" algn="l" defTabSz="1828800">
              <a:defRPr sz="3600" kern="1200">
                <a:solidFill>
                  <a:schemeClr val="tx1"/>
                </a:solidFill>
                <a:latin typeface="Calibri" panose="020F0502020204030204"/>
                <a:ea typeface="宋体" panose="02010600030101010101" pitchFamily="2" charset="-122"/>
              </a:defRPr>
            </a:lvl3pPr>
            <a:lvl4pPr marL="2743200" lvl="3" algn="l" defTabSz="1828800">
              <a:defRPr sz="3600" kern="1200">
                <a:solidFill>
                  <a:schemeClr val="tx1"/>
                </a:solidFill>
                <a:latin typeface="Calibri" panose="020F0502020204030204"/>
                <a:ea typeface="宋体" panose="02010600030101010101" pitchFamily="2" charset="-122"/>
              </a:defRPr>
            </a:lvl4pPr>
            <a:lvl5pPr marL="3657600" lvl="4" algn="l" defTabSz="1828800">
              <a:defRPr sz="3600" kern="1200">
                <a:solidFill>
                  <a:schemeClr val="tx1"/>
                </a:solidFill>
                <a:latin typeface="Calibri" panose="020F0502020204030204"/>
                <a:ea typeface="宋体" panose="02010600030101010101" pitchFamily="2" charset="-122"/>
              </a:defRPr>
            </a:lvl5pPr>
            <a:lvl6pPr marL="4572000" lvl="5" algn="l" defTabSz="1828800">
              <a:defRPr sz="3600" kern="1200">
                <a:solidFill>
                  <a:schemeClr val="tx1"/>
                </a:solidFill>
                <a:latin typeface="Calibri" panose="020F0502020204030204"/>
                <a:ea typeface="宋体" panose="02010600030101010101" pitchFamily="2" charset="-122"/>
              </a:defRPr>
            </a:lvl6pPr>
            <a:lvl7pPr marL="5486400" lvl="6" algn="l" defTabSz="1828800">
              <a:defRPr sz="3600" kern="1200">
                <a:solidFill>
                  <a:schemeClr val="tx1"/>
                </a:solidFill>
                <a:latin typeface="Calibri" panose="020F0502020204030204"/>
                <a:ea typeface="宋体" panose="02010600030101010101" pitchFamily="2" charset="-122"/>
              </a:defRPr>
            </a:lvl7pPr>
            <a:lvl8pPr marL="6400800" lvl="7" algn="l" defTabSz="1828800">
              <a:defRPr sz="3600" kern="1200">
                <a:solidFill>
                  <a:schemeClr val="tx1"/>
                </a:solidFill>
                <a:latin typeface="Calibri" panose="020F0502020204030204"/>
                <a:ea typeface="宋体" panose="02010600030101010101" pitchFamily="2" charset="-122"/>
              </a:defRPr>
            </a:lvl8pPr>
            <a:lvl9pPr marL="7315200" lvl="8" algn="l" defTabSz="1828800">
              <a:defRPr sz="3600" kern="1200">
                <a:solidFill>
                  <a:schemeClr val="tx1"/>
                </a:solidFill>
                <a:latin typeface="Calibri" panose="020F0502020204030204"/>
                <a:ea typeface="宋体" panose="02010600030101010101" pitchFamily="2" charset="-122"/>
              </a:defRPr>
            </a:lvl9pPr>
          </a:lstStyle>
          <a:p>
            <a:pPr eaLnBrk="1" fontAlgn="auto" latinLnBrk="0" hangingPunct="1">
              <a:lnSpc>
                <a:spcPct val="150000"/>
              </a:lnSpc>
            </a:pPr>
            <a:r>
              <a:rPr lang="zh-CN" sz="2800">
                <a:latin typeface="宋体" panose="02010600030101010101" pitchFamily="2" charset="-122"/>
                <a:ea typeface="宋体" panose="02010600030101010101" pitchFamily="2" charset="-122"/>
              </a:rPr>
              <a:t>杜静, &amp; 马永良. (2017). 基于翻译行为理论的翻译项目管理. </a:t>
            </a:r>
            <a:r>
              <a:rPr lang="zh-CN" sz="2800" i="1">
                <a:latin typeface="宋体" panose="02010600030101010101" pitchFamily="2" charset="-122"/>
                <a:ea typeface="宋体" panose="02010600030101010101" pitchFamily="2" charset="-122"/>
              </a:rPr>
              <a:t>河北工业大学学报：社会科学版</a:t>
            </a:r>
            <a:r>
              <a:rPr lang="zh-CN" sz="2800">
                <a:latin typeface="宋体" panose="02010600030101010101" pitchFamily="2" charset="-122"/>
                <a:ea typeface="宋体" panose="02010600030101010101" pitchFamily="2" charset="-122"/>
              </a:rPr>
              <a:t>(4), 81-84.</a:t>
            </a:r>
          </a:p>
        </p:txBody>
      </p:sp>
      <p:pic>
        <p:nvPicPr>
          <p:cNvPr id="2" name="图片 2"/>
          <p:cNvPicPr>
            <a:picLocks noChangeAspect="1"/>
          </p:cNvPicPr>
          <p:nvPr/>
        </p:nvPicPr>
        <p:blipFill>
          <a:blip r:embed="rId3"/>
          <a:stretch>
            <a:fillRect/>
          </a:stretch>
        </p:blipFill>
        <p:spPr>
          <a:xfrm>
            <a:off x="14110970" y="2510155"/>
            <a:ext cx="9444355" cy="1042162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2403</Words>
  <Application>Microsoft Office PowerPoint</Application>
  <PresentationFormat>自定义</PresentationFormat>
  <Paragraphs>308</Paragraphs>
  <Slides>42</Slides>
  <Notes>26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42</vt:i4>
      </vt:variant>
    </vt:vector>
  </HeadingPairs>
  <TitlesOfParts>
    <vt:vector size="58" baseType="lpstr">
      <vt:lpstr>Microsoft JhengHei UI</vt:lpstr>
      <vt:lpstr>Microsoft YaHei UI</vt:lpstr>
      <vt:lpstr>Montserrat</vt:lpstr>
      <vt:lpstr>Montserrat Semi Bold</vt:lpstr>
      <vt:lpstr>Open Sans Light</vt:lpstr>
      <vt:lpstr>等线</vt:lpstr>
      <vt:lpstr>黑体</vt:lpstr>
      <vt:lpstr>宋体</vt:lpstr>
      <vt:lpstr>微软雅黑</vt:lpstr>
      <vt:lpstr>Arial</vt:lpstr>
      <vt:lpstr>Calibri</vt:lpstr>
      <vt:lpstr>Calibri Light</vt:lpstr>
      <vt:lpstr>Georgia</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Jori</dc:creator>
  <cp:lastModifiedBy>willow liu</cp:lastModifiedBy>
  <cp:revision>119</cp:revision>
  <dcterms:created xsi:type="dcterms:W3CDTF">2019-11-10T06:19:00Z</dcterms:created>
  <dcterms:modified xsi:type="dcterms:W3CDTF">2019-11-12T00:41:27Z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